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5" r:id="rId3"/>
    <p:sldId id="276" r:id="rId4"/>
    <p:sldId id="272" r:id="rId5"/>
    <p:sldId id="277" r:id="rId6"/>
    <p:sldId id="296" r:id="rId7"/>
    <p:sldId id="298" r:id="rId8"/>
    <p:sldId id="297" r:id="rId9"/>
    <p:sldId id="269" r:id="rId10"/>
    <p:sldId id="273" r:id="rId11"/>
    <p:sldId id="278" r:id="rId12"/>
    <p:sldId id="263" r:id="rId13"/>
    <p:sldId id="294" r:id="rId14"/>
    <p:sldId id="295" r:id="rId15"/>
    <p:sldId id="268" r:id="rId16"/>
    <p:sldId id="292" r:id="rId17"/>
    <p:sldId id="288" r:id="rId18"/>
    <p:sldId id="286" r:id="rId19"/>
    <p:sldId id="271" r:id="rId20"/>
    <p:sldId id="274" r:id="rId21"/>
    <p:sldId id="259" r:id="rId22"/>
    <p:sldId id="301" r:id="rId23"/>
    <p:sldId id="299" r:id="rId24"/>
    <p:sldId id="300" r:id="rId25"/>
    <p:sldId id="279" r:id="rId26"/>
    <p:sldId id="25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28463A-1702-4343-84BB-45E054D14E0E}" type="datetimeFigureOut">
              <a:rPr lang="en-US" smtClean="0"/>
              <a:pPr/>
              <a:t>9/11/2013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188C9-1665-49B5-AE33-836C012A21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0D7E734-71BC-42EA-A775-73C3D6A4011F}" type="slidenum">
              <a:rPr lang="en-US" smtClean="0"/>
              <a:pPr/>
              <a:t>3</a:t>
            </a:fld>
            <a:endParaRPr lang="en-US" smtClean="0"/>
          </a:p>
        </p:txBody>
      </p:sp>
      <p:sp>
        <p:nvSpPr>
          <p:cNvPr id="58371" name="Rectangle 2"/>
          <p:cNvSpPr>
            <a:spLocks noGrp="1" noRot="1" noChangeAspect="1" noChangeArrowheads="1" noTextEdit="1"/>
          </p:cNvSpPr>
          <p:nvPr>
            <p:ph type="sldImg"/>
          </p:nvPr>
        </p:nvSpPr>
        <p:spPr>
          <a:xfrm>
            <a:off x="1147763" y="687388"/>
            <a:ext cx="4567237" cy="3425825"/>
          </a:xfrm>
          <a:ln/>
        </p:spPr>
      </p:sp>
      <p:sp>
        <p:nvSpPr>
          <p:cNvPr id="58372" name="Rectangle 3"/>
          <p:cNvSpPr>
            <a:spLocks noGrp="1" noChangeArrowheads="1"/>
          </p:cNvSpPr>
          <p:nvPr>
            <p:ph type="body" idx="1"/>
          </p:nvPr>
        </p:nvSpPr>
        <p:spPr>
          <a:xfrm>
            <a:off x="914711" y="4344025"/>
            <a:ext cx="5028579" cy="4114488"/>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8B1C041-C27C-40A4-918A-BD82EA453089}" type="slidenum">
              <a:rPr lang="en-US" smtClean="0"/>
              <a:pPr/>
              <a:t>25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buFontTx/>
              <a:buChar cha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9/11/2013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9/11/2013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9/11/2013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cirs.edu.au/immunisation/fact-sheets/rotavirus-fact-shee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Foodborne viruses; Rotavirus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a:srcRect l="75525" t="44644" r="3821" b="4200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Sheet</a:t>
            </a:r>
            <a:endParaRPr lang="en-US" dirty="0"/>
          </a:p>
        </p:txBody>
      </p:sp>
      <p:sp>
        <p:nvSpPr>
          <p:cNvPr id="3" name="Content Placeholder 2"/>
          <p:cNvSpPr>
            <a:spLocks noGrp="1"/>
          </p:cNvSpPr>
          <p:nvPr>
            <p:ph sz="quarter" idx="1"/>
          </p:nvPr>
        </p:nvSpPr>
        <p:spPr/>
        <p:txBody>
          <a:bodyPr/>
          <a:lstStyle/>
          <a:p>
            <a:r>
              <a:rPr lang="en-US" dirty="0" smtClean="0">
                <a:hlinkClick r:id="rId2"/>
              </a:rPr>
              <a:t>http://</a:t>
            </a:r>
            <a:r>
              <a:rPr lang="en-US" dirty="0" smtClean="0">
                <a:hlinkClick r:id="rId2"/>
              </a:rPr>
              <a:t>www.ncirs.edu.au/immunisation/fact-sheets/rotavirus-fact-sheet.pdf</a:t>
            </a:r>
            <a:endParaRPr lang="en-US" dirty="0" smtClean="0"/>
          </a:p>
          <a:p>
            <a:r>
              <a:rPr lang="en-US" dirty="0" smtClean="0"/>
              <a:t>Although rotavirus was discovered in 1973 and accounts for up to 50% of </a:t>
            </a:r>
            <a:r>
              <a:rPr lang="en-US" dirty="0" err="1" smtClean="0"/>
              <a:t>hospitalisations</a:t>
            </a:r>
            <a:r>
              <a:rPr lang="en-US" dirty="0" smtClean="0"/>
              <a:t> for severe </a:t>
            </a:r>
            <a:r>
              <a:rPr lang="en-US" dirty="0" err="1" smtClean="0"/>
              <a:t>diarrhoea</a:t>
            </a:r>
            <a:r>
              <a:rPr lang="en-US" dirty="0" smtClean="0"/>
              <a:t> in infants and children, its importance is still not widely known within the public health community, particularly in developing countries.</a:t>
            </a:r>
            <a:endParaRPr lang="en-US" baseline="30000" dirty="0" smtClean="0"/>
          </a:p>
          <a:p>
            <a:r>
              <a:rPr lang="en-US" dirty="0" smtClean="0"/>
              <a:t>In addition to its impact on human health, rotavirus also infects animals, and is a pathogen of livestock.</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Rotavirus</a:t>
            </a:r>
            <a:endParaRPr lang="en-US" dirty="0"/>
          </a:p>
        </p:txBody>
      </p:sp>
      <p:sp>
        <p:nvSpPr>
          <p:cNvPr id="3" name="Content Placeholder 2"/>
          <p:cNvSpPr>
            <a:spLocks noGrp="1"/>
          </p:cNvSpPr>
          <p:nvPr>
            <p:ph sz="quarter" idx="1"/>
          </p:nvPr>
        </p:nvSpPr>
        <p:spPr/>
        <p:txBody>
          <a:bodyPr/>
          <a:lstStyle/>
          <a:p>
            <a:r>
              <a:rPr lang="en-US" dirty="0" smtClean="0"/>
              <a:t>An </a:t>
            </a:r>
            <a:r>
              <a:rPr lang="en-US" dirty="0" smtClean="0"/>
              <a:t>estimated 527,000 children died in 2004; approximately 85% of those occurred in South Asia and sub-Saharan Africa</a:t>
            </a:r>
          </a:p>
          <a:p>
            <a:r>
              <a:rPr lang="en-US" dirty="0" smtClean="0"/>
              <a:t>In 2009, the World Health Organization (WHO) recommended inclusion of rotavirus vaccination in all national immunization programs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t="24931" r="31035" b="6736"/>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t="8264" r="22601" b="6736"/>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Children can spread the virus both before and after they become sick with diarrhea.</a:t>
            </a:r>
          </a:p>
          <a:p>
            <a:r>
              <a:rPr lang="en-US" dirty="0" smtClean="0"/>
              <a:t>The virus spreads by the fecal-oral route; this means that the virus must be shed by an infected person and then enter a susceptible person’s mouth to cause infection.</a:t>
            </a:r>
          </a:p>
          <a:p>
            <a:r>
              <a:rPr lang="en-US" dirty="0" smtClean="0"/>
              <a:t>Rotavirus can be spread by contaminated</a:t>
            </a:r>
          </a:p>
          <a:p>
            <a:pPr lvl="1"/>
            <a:r>
              <a:rPr lang="en-US" dirty="0" smtClean="0"/>
              <a:t>Hands</a:t>
            </a:r>
          </a:p>
          <a:p>
            <a:pPr lvl="1"/>
            <a:r>
              <a:rPr lang="en-US" dirty="0" smtClean="0"/>
              <a:t>Objects (toys, surfaces)</a:t>
            </a:r>
          </a:p>
          <a:p>
            <a:pPr lvl="1"/>
            <a:r>
              <a:rPr lang="en-US" dirty="0" smtClean="0"/>
              <a:t>Food</a:t>
            </a:r>
          </a:p>
          <a:p>
            <a:pPr lvl="1"/>
            <a:r>
              <a:rPr lang="en-US" dirty="0" smtClean="0"/>
              <a:t>Water</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sz="quarter" idx="1"/>
          </p:nvPr>
        </p:nvSpPr>
        <p:spPr/>
        <p:txBody>
          <a:bodyPr>
            <a:normAutofit/>
          </a:bodyPr>
          <a:lstStyle/>
          <a:p>
            <a:r>
              <a:rPr lang="en-US" dirty="0" smtClean="0"/>
              <a:t>Largely unknown</a:t>
            </a:r>
          </a:p>
          <a:p>
            <a:r>
              <a:rPr lang="en-US" dirty="0" smtClean="0"/>
              <a:t>As many as 50% infections subclinical</a:t>
            </a:r>
          </a:p>
          <a:p>
            <a:r>
              <a:rPr lang="en-US" dirty="0" smtClean="0"/>
              <a:t>It </a:t>
            </a:r>
            <a:r>
              <a:rPr lang="en-US" dirty="0" smtClean="0"/>
              <a:t>infects and damages the cells that line the small intestine and causes gastroenteritis (which is often called "stomach flu" despite having no relation to influenza).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Rotavirus; </a:t>
            </a:r>
            <a:r>
              <a:rPr lang="en-US" i="1" dirty="0" smtClean="0">
                <a:solidFill>
                  <a:schemeClr val="tx1"/>
                </a:solidFill>
              </a:rPr>
              <a:t>Epidemiology</a:t>
            </a:r>
            <a:endParaRPr lang="en-US" dirty="0"/>
          </a:p>
        </p:txBody>
      </p:sp>
      <p:sp>
        <p:nvSpPr>
          <p:cNvPr id="3" name="Content Placeholder 2"/>
          <p:cNvSpPr>
            <a:spLocks noGrp="1"/>
          </p:cNvSpPr>
          <p:nvPr>
            <p:ph sz="quarter" idx="1"/>
          </p:nvPr>
        </p:nvSpPr>
        <p:spPr/>
        <p:txBody>
          <a:bodyPr/>
          <a:lstStyle/>
          <a:p>
            <a:r>
              <a:rPr lang="en-US" sz="2400" dirty="0" smtClean="0"/>
              <a:t>Human reservoir</a:t>
            </a:r>
          </a:p>
          <a:p>
            <a:r>
              <a:rPr lang="en-US" sz="2400" dirty="0" smtClean="0"/>
              <a:t>Transmission: person-to-person </a:t>
            </a:r>
          </a:p>
          <a:p>
            <a:pPr lvl="1"/>
            <a:r>
              <a:rPr lang="en-US" sz="2400" dirty="0" smtClean="0"/>
              <a:t>fecal - oral; very rarely waterborne, foodborne</a:t>
            </a:r>
          </a:p>
          <a:p>
            <a:pPr lvl="1"/>
            <a:r>
              <a:rPr lang="en-US" sz="2400" dirty="0" smtClean="0"/>
              <a:t>respiratory?</a:t>
            </a:r>
          </a:p>
          <a:p>
            <a:r>
              <a:rPr lang="en-US" sz="2400" dirty="0" smtClean="0"/>
              <a:t>Characteristics that facilitate spread</a:t>
            </a:r>
          </a:p>
          <a:p>
            <a:pPr lvl="1"/>
            <a:r>
              <a:rPr lang="en-US" sz="2400" dirty="0" smtClean="0"/>
              <a:t>Virus shed in very large amounts; prolonged shedding</a:t>
            </a:r>
          </a:p>
          <a:p>
            <a:pPr lvl="1"/>
            <a:r>
              <a:rPr lang="en-US" sz="2400" dirty="0" smtClean="0"/>
              <a:t>Small infectious dose</a:t>
            </a:r>
          </a:p>
          <a:p>
            <a:pPr lvl="1"/>
            <a:r>
              <a:rPr lang="en-US" sz="2400" dirty="0" smtClean="0"/>
              <a:t>Environmental </a:t>
            </a:r>
            <a:r>
              <a:rPr lang="en-US" sz="2400" dirty="0" smtClean="0"/>
              <a:t>stability</a:t>
            </a:r>
            <a:endParaRPr 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Rotavirus: </a:t>
            </a:r>
            <a:r>
              <a:rPr lang="en-US" i="1" dirty="0" smtClean="0">
                <a:solidFill>
                  <a:schemeClr val="tx1"/>
                </a:solidFill>
              </a:rPr>
              <a:t>Clinical Features</a:t>
            </a:r>
            <a:endParaRPr lang="en-US" dirty="0"/>
          </a:p>
        </p:txBody>
      </p:sp>
      <p:sp>
        <p:nvSpPr>
          <p:cNvPr id="3" name="Content Placeholder 2"/>
          <p:cNvSpPr>
            <a:spLocks noGrp="1"/>
          </p:cNvSpPr>
          <p:nvPr>
            <p:ph sz="quarter" idx="1"/>
          </p:nvPr>
        </p:nvSpPr>
        <p:spPr/>
        <p:txBody>
          <a:bodyPr/>
          <a:lstStyle/>
          <a:p>
            <a:pPr>
              <a:lnSpc>
                <a:spcPct val="85000"/>
              </a:lnSpc>
            </a:pPr>
            <a:r>
              <a:rPr lang="en-US" dirty="0" smtClean="0"/>
              <a:t>Incubation period----24-72 h</a:t>
            </a:r>
          </a:p>
          <a:p>
            <a:pPr>
              <a:lnSpc>
                <a:spcPct val="85000"/>
              </a:lnSpc>
            </a:pPr>
            <a:r>
              <a:rPr lang="en-US" dirty="0" smtClean="0"/>
              <a:t>Duration of illness---- 3 to 8d</a:t>
            </a:r>
          </a:p>
          <a:p>
            <a:pPr>
              <a:lnSpc>
                <a:spcPct val="85000"/>
              </a:lnSpc>
            </a:pPr>
            <a:r>
              <a:rPr lang="en-US" dirty="0" smtClean="0"/>
              <a:t>Most severe illness in </a:t>
            </a:r>
            <a:r>
              <a:rPr lang="en-US" dirty="0" smtClean="0">
                <a:solidFill>
                  <a:srgbClr val="CC0000"/>
                </a:solidFill>
              </a:rPr>
              <a:t>infants 6m – 2yrs</a:t>
            </a:r>
          </a:p>
          <a:p>
            <a:pPr lvl="1">
              <a:lnSpc>
                <a:spcPct val="85000"/>
              </a:lnSpc>
            </a:pPr>
            <a:r>
              <a:rPr lang="en-US" sz="2400" dirty="0" smtClean="0"/>
              <a:t>Fever, vomiting,</a:t>
            </a:r>
            <a:r>
              <a:rPr lang="en-US" sz="2400" b="1" dirty="0" smtClean="0"/>
              <a:t> </a:t>
            </a:r>
            <a:r>
              <a:rPr lang="en-US" sz="2400" dirty="0" smtClean="0"/>
              <a:t>diarrhea</a:t>
            </a:r>
          </a:p>
          <a:p>
            <a:pPr lvl="1">
              <a:lnSpc>
                <a:spcPct val="85000"/>
              </a:lnSpc>
            </a:pPr>
            <a:r>
              <a:rPr lang="en-US" sz="2400" dirty="0" smtClean="0"/>
              <a:t>Dehydration with severe electrolyte abnormalities</a:t>
            </a:r>
          </a:p>
          <a:p>
            <a:r>
              <a:rPr lang="en-US" dirty="0" smtClean="0"/>
              <a:t>Exacerbating factors: malnutrition, immunodeficiency &amp; poor sanitation</a:t>
            </a:r>
          </a:p>
          <a:p>
            <a:r>
              <a:rPr lang="en-US" dirty="0" smtClean="0"/>
              <a:t>Decrease in illness severity with age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p:txBody>
          <a:bodyPr>
            <a:normAutofit/>
          </a:bodyPr>
          <a:lstStyle/>
          <a:p>
            <a:r>
              <a:rPr lang="en-US" dirty="0" smtClean="0"/>
              <a:t>Most children admitted to hospital with </a:t>
            </a:r>
            <a:r>
              <a:rPr lang="en-US" dirty="0" smtClean="0"/>
              <a:t> gastroenteritis </a:t>
            </a:r>
            <a:r>
              <a:rPr lang="en-US" dirty="0" smtClean="0"/>
              <a:t>are tested for rotavirus A.</a:t>
            </a:r>
            <a:endParaRPr lang="en-US" baseline="30000" dirty="0" smtClean="0"/>
          </a:p>
          <a:p>
            <a:r>
              <a:rPr lang="en-US" dirty="0" smtClean="0"/>
              <a:t>Specific diagnosis of infection with rotavirus A is made by finding the virus in the child's stool by enzyme immunoassay. </a:t>
            </a:r>
          </a:p>
          <a:p>
            <a:r>
              <a:rPr lang="en-US" dirty="0" smtClean="0"/>
              <a:t> Other methods, such as electron </a:t>
            </a:r>
            <a:r>
              <a:rPr lang="en-US" dirty="0" smtClean="0"/>
              <a:t>microscopy</a:t>
            </a:r>
            <a:r>
              <a:rPr lang="en-US" dirty="0" smtClean="0"/>
              <a:t> and PCR</a:t>
            </a:r>
          </a:p>
          <a:p>
            <a:r>
              <a:rPr lang="en-US" dirty="0" smtClean="0"/>
              <a:t>Reverse transcription-polymerase chain reaction (RT-PCR) can detect and identify all species and serotypes of human rotavirus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A5E3807-B809-4683-BE28-250A671B7D70}" type="slidenum">
              <a:rPr lang="en-US"/>
              <a:pPr>
                <a:defRPr/>
              </a:pPr>
              <a:t>2</a:t>
            </a:fld>
            <a:endParaRPr lang="en-US"/>
          </a:p>
        </p:txBody>
      </p:sp>
      <p:sp>
        <p:nvSpPr>
          <p:cNvPr id="7171" name="Rectangle 2"/>
          <p:cNvSpPr>
            <a:spLocks noGrp="1" noChangeArrowheads="1"/>
          </p:cNvSpPr>
          <p:nvPr>
            <p:ph type="title"/>
          </p:nvPr>
        </p:nvSpPr>
        <p:spPr>
          <a:xfrm>
            <a:off x="261938" y="163512"/>
            <a:ext cx="8882062" cy="1055688"/>
          </a:xfrm>
        </p:spPr>
        <p:txBody>
          <a:bodyPr>
            <a:normAutofit/>
          </a:bodyPr>
          <a:lstStyle/>
          <a:p>
            <a:pPr algn="ctr" eaLnBrk="1" hangingPunct="1"/>
            <a:r>
              <a:rPr lang="en-US" dirty="0" smtClean="0">
                <a:solidFill>
                  <a:schemeClr val="tx1"/>
                </a:solidFill>
              </a:rPr>
              <a:t>Global Impact of Gastroenteritis </a:t>
            </a:r>
            <a:br>
              <a:rPr lang="en-US" dirty="0" smtClean="0">
                <a:solidFill>
                  <a:schemeClr val="tx1"/>
                </a:solidFill>
              </a:rPr>
            </a:br>
            <a:r>
              <a:rPr lang="en-US" sz="2000" dirty="0" smtClean="0">
                <a:solidFill>
                  <a:schemeClr val="tx1"/>
                </a:solidFill>
              </a:rPr>
              <a:t>www.who.int/vaccine_research/diseases/diarrhoeal/en/print.html</a:t>
            </a:r>
          </a:p>
        </p:txBody>
      </p:sp>
      <p:pic>
        <p:nvPicPr>
          <p:cNvPr id="7172" name="Picture 3"/>
          <p:cNvPicPr>
            <a:picLocks noGrp="1" noChangeAspect="1" noChangeArrowheads="1"/>
          </p:cNvPicPr>
          <p:nvPr>
            <p:ph sz="half" idx="1"/>
          </p:nvPr>
        </p:nvPicPr>
        <p:blipFill>
          <a:blip r:embed="rId3"/>
          <a:srcRect/>
          <a:stretch>
            <a:fillRect/>
          </a:stretch>
        </p:blipFill>
        <p:spPr>
          <a:xfrm>
            <a:off x="152400" y="1371600"/>
            <a:ext cx="4691063" cy="5334000"/>
          </a:xfrm>
          <a:noFill/>
        </p:spPr>
      </p:pic>
      <p:pic>
        <p:nvPicPr>
          <p:cNvPr id="7173" name="Picture 4" descr="under5mortality_001"/>
          <p:cNvPicPr>
            <a:picLocks noGrp="1" noChangeAspect="1" noChangeArrowheads="1"/>
          </p:cNvPicPr>
          <p:nvPr>
            <p:ph sz="half" idx="2"/>
          </p:nvPr>
        </p:nvPicPr>
        <p:blipFill>
          <a:blip r:embed="rId4"/>
          <a:srcRect/>
          <a:stretch>
            <a:fillRect/>
          </a:stretch>
        </p:blipFill>
        <p:spPr>
          <a:xfrm>
            <a:off x="4876800" y="1371600"/>
            <a:ext cx="4116388" cy="53340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42" name="Picture 2"/>
          <p:cNvPicPr>
            <a:picLocks noChangeAspect="1" noChangeArrowheads="1"/>
          </p:cNvPicPr>
          <p:nvPr/>
        </p:nvPicPr>
        <p:blipFill>
          <a:blip r:embed="rId2"/>
          <a:srcRect l="22767" t="14063" r="24524" b="937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sz="quarter" idx="1"/>
          </p:nvPr>
        </p:nvSpPr>
        <p:spPr/>
        <p:txBody>
          <a:bodyPr>
            <a:normAutofit/>
          </a:bodyPr>
          <a:lstStyle/>
          <a:p>
            <a:r>
              <a:rPr lang="en-US" dirty="0" smtClean="0"/>
              <a:t>Good hygiene (hand washing) and cleanliness</a:t>
            </a:r>
          </a:p>
          <a:p>
            <a:r>
              <a:rPr lang="en-US" dirty="0" smtClean="0"/>
              <a:t>Vaccines are very effective. CDC recommends routine vaccination of infants with either of the two available vaccines:</a:t>
            </a:r>
          </a:p>
          <a:p>
            <a:pPr lvl="1"/>
            <a:r>
              <a:rPr lang="en-US" dirty="0" err="1" smtClean="0"/>
              <a:t>RotaTeq</a:t>
            </a:r>
            <a:r>
              <a:rPr lang="en-US" dirty="0" smtClean="0"/>
              <a:t>® (RV5), which is given in 3 doses at ages 2 months, 4 months, and 6 months</a:t>
            </a:r>
          </a:p>
          <a:p>
            <a:pPr lvl="1"/>
            <a:r>
              <a:rPr lang="en-US" dirty="0" err="1" smtClean="0"/>
              <a:t>Rotarix</a:t>
            </a:r>
            <a:r>
              <a:rPr lang="en-US" dirty="0" smtClean="0"/>
              <a:t>® (RV1), which is given in 2 doses at ages 2 months and 4 months.</a:t>
            </a:r>
          </a:p>
          <a:p>
            <a:r>
              <a:rPr lang="en-US" dirty="0" smtClean="0"/>
              <a:t>Very effective (85% to 98%) in preventing severe rotavirus disease in infants and young children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6F6057BC-8CDE-4FB1-9A91-AD35444BDA67}" type="slidenum">
              <a:rPr lang="en-US" sz="1400">
                <a:solidFill>
                  <a:srgbClr val="008080"/>
                </a:solidFill>
                <a:effectLst/>
                <a:latin typeface="+mn-lt"/>
              </a:rPr>
              <a:pPr algn="r">
                <a:defRPr/>
              </a:pPr>
              <a:t>22</a:t>
            </a:fld>
            <a:endParaRPr lang="en-US" sz="1400" dirty="0">
              <a:solidFill>
                <a:srgbClr val="008080"/>
              </a:solidFill>
              <a:effectLst/>
              <a:latin typeface="+mn-lt"/>
            </a:endParaRPr>
          </a:p>
        </p:txBody>
      </p:sp>
      <p:sp>
        <p:nvSpPr>
          <p:cNvPr id="30723" name="Rectangle 2"/>
          <p:cNvSpPr>
            <a:spLocks noGrp="1" noChangeArrowheads="1"/>
          </p:cNvSpPr>
          <p:nvPr>
            <p:ph type="title" idx="4294967295"/>
          </p:nvPr>
        </p:nvSpPr>
        <p:spPr>
          <a:xfrm>
            <a:off x="655638" y="415925"/>
            <a:ext cx="7877175" cy="1066800"/>
          </a:xfrm>
        </p:spPr>
        <p:txBody>
          <a:bodyPr>
            <a:normAutofit/>
          </a:bodyPr>
          <a:lstStyle/>
          <a:p>
            <a:pPr eaLnBrk="1" hangingPunct="1"/>
            <a:r>
              <a:rPr lang="en-US" dirty="0" smtClean="0">
                <a:solidFill>
                  <a:schemeClr val="tx1"/>
                </a:solidFill>
              </a:rPr>
              <a:t>Rotavirus; </a:t>
            </a:r>
            <a:r>
              <a:rPr lang="en-US" i="1" dirty="0" smtClean="0">
                <a:solidFill>
                  <a:schemeClr val="tx1"/>
                </a:solidFill>
              </a:rPr>
              <a:t>Vaccines</a:t>
            </a:r>
            <a:endParaRPr lang="en-US" i="1" dirty="0" smtClean="0">
              <a:solidFill>
                <a:schemeClr val="tx1"/>
              </a:solidFill>
            </a:endParaRPr>
          </a:p>
        </p:txBody>
      </p:sp>
      <p:sp>
        <p:nvSpPr>
          <p:cNvPr id="30724" name="Rectangle 3"/>
          <p:cNvSpPr>
            <a:spLocks noGrp="1" noChangeArrowheads="1"/>
          </p:cNvSpPr>
          <p:nvPr>
            <p:ph type="body" idx="4294967295"/>
          </p:nvPr>
        </p:nvSpPr>
        <p:spPr>
          <a:xfrm>
            <a:off x="744538" y="1406525"/>
            <a:ext cx="5762625" cy="4152900"/>
          </a:xfrm>
        </p:spPr>
        <p:txBody>
          <a:bodyPr>
            <a:normAutofit lnSpcReduction="10000"/>
          </a:bodyPr>
          <a:lstStyle/>
          <a:p>
            <a:pPr eaLnBrk="1" hangingPunct="1"/>
            <a:r>
              <a:rPr lang="en-US" sz="2800" dirty="0" err="1" smtClean="0"/>
              <a:t>RotaTeq</a:t>
            </a:r>
            <a:r>
              <a:rPr lang="en-US" sz="2800" dirty="0" smtClean="0"/>
              <a:t>®</a:t>
            </a:r>
          </a:p>
          <a:p>
            <a:pPr lvl="1" eaLnBrk="1" hangingPunct="1"/>
            <a:r>
              <a:rPr lang="en-US" sz="2400" dirty="0" err="1" smtClean="0"/>
              <a:t>Pentavalent</a:t>
            </a:r>
            <a:r>
              <a:rPr lang="en-US" sz="2400" dirty="0" smtClean="0"/>
              <a:t> vaccine containing G1, G2, G3, G4, P[8]</a:t>
            </a:r>
          </a:p>
          <a:p>
            <a:pPr lvl="1" eaLnBrk="1" hangingPunct="1"/>
            <a:r>
              <a:rPr lang="en-US" sz="2400" dirty="0" smtClean="0"/>
              <a:t>Licensed by FDA in 2006</a:t>
            </a:r>
          </a:p>
          <a:p>
            <a:pPr eaLnBrk="1" hangingPunct="1"/>
            <a:r>
              <a:rPr lang="en-US" sz="2800" dirty="0" err="1" smtClean="0"/>
              <a:t>Rotarix</a:t>
            </a:r>
            <a:r>
              <a:rPr lang="en-US" sz="2800" dirty="0" smtClean="0"/>
              <a:t>®</a:t>
            </a:r>
          </a:p>
          <a:p>
            <a:pPr lvl="1" eaLnBrk="1" hangingPunct="1"/>
            <a:r>
              <a:rPr lang="en-US" sz="2400" dirty="0" smtClean="0"/>
              <a:t>Monovalent contains genotype G1P[8]</a:t>
            </a:r>
          </a:p>
          <a:p>
            <a:pPr lvl="1" eaLnBrk="1" hangingPunct="1"/>
            <a:r>
              <a:rPr lang="en-US" sz="2400" dirty="0" smtClean="0"/>
              <a:t>Relies on heterotypic immunity</a:t>
            </a:r>
          </a:p>
          <a:p>
            <a:pPr lvl="1" eaLnBrk="1" hangingPunct="1"/>
            <a:r>
              <a:rPr lang="en-US" sz="2400" dirty="0" smtClean="0"/>
              <a:t>Licensed by FDA in 2008</a:t>
            </a:r>
          </a:p>
          <a:p>
            <a:pPr lvl="1" eaLnBrk="1" hangingPunct="1"/>
            <a:r>
              <a:rPr lang="en-US" sz="2400" dirty="0" smtClean="0"/>
              <a:t>Widely used in Brazil</a:t>
            </a:r>
          </a:p>
          <a:p>
            <a:pPr eaLnBrk="1" hangingPunct="1"/>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l="11806" t="11598" r="31035" b="673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srcRect l="8995" t="13264" r="31972" b="1673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p:cNvSpPr>
            <a:spLocks noGrp="1"/>
          </p:cNvSpPr>
          <p:nvPr>
            <p:ph type="sldNum" sz="quarter" idx="10"/>
          </p:nvPr>
        </p:nvSpPr>
        <p:spPr/>
        <p:txBody>
          <a:bodyPr/>
          <a:lstStyle/>
          <a:p>
            <a:pPr>
              <a:defRPr/>
            </a:pPr>
            <a:fld id="{6BA18098-342D-4353-BF86-F0D009FBEF95}" type="slidenum">
              <a:rPr lang="en-US"/>
              <a:pPr>
                <a:defRPr/>
              </a:pPr>
              <a:t>25</a:t>
            </a:fld>
            <a:endParaRPr lang="en-US"/>
          </a:p>
        </p:txBody>
      </p:sp>
      <p:pic>
        <p:nvPicPr>
          <p:cNvPr id="34819" name="Picture 2"/>
          <p:cNvPicPr>
            <a:picLocks noChangeAspect="1" noChangeArrowheads="1"/>
          </p:cNvPicPr>
          <p:nvPr/>
        </p:nvPicPr>
        <p:blipFill>
          <a:blip r:embed="rId3"/>
          <a:srcRect l="9778" t="21283" r="10706" b="22914"/>
          <a:stretch>
            <a:fillRect/>
          </a:stretch>
        </p:blipFill>
        <p:spPr bwMode="auto">
          <a:xfrm>
            <a:off x="0" y="1609725"/>
            <a:ext cx="9144000" cy="3979863"/>
          </a:xfrm>
          <a:prstGeom prst="rect">
            <a:avLst/>
          </a:prstGeom>
          <a:noFill/>
          <a:ln w="9525">
            <a:noFill/>
            <a:miter lim="800000"/>
            <a:headEnd/>
            <a:tailEnd/>
          </a:ln>
        </p:spPr>
      </p:pic>
      <p:sp>
        <p:nvSpPr>
          <p:cNvPr id="34820" name="Title"/>
          <p:cNvSpPr>
            <a:spLocks noGrp="1" noChangeArrowheads="1"/>
          </p:cNvSpPr>
          <p:nvPr>
            <p:ph type="title"/>
          </p:nvPr>
        </p:nvSpPr>
        <p:spPr>
          <a:xfrm>
            <a:off x="468313" y="115888"/>
            <a:ext cx="8229600" cy="1143000"/>
          </a:xfrm>
        </p:spPr>
        <p:txBody>
          <a:bodyPr/>
          <a:lstStyle/>
          <a:p>
            <a:pPr eaLnBrk="1" hangingPunct="1"/>
            <a:r>
              <a:rPr lang="en-US" sz="2400" dirty="0" smtClean="0">
                <a:solidFill>
                  <a:schemeClr val="tx1"/>
                </a:solidFill>
              </a:rPr>
              <a:t>Countries Using Rotavirus Vaccine in National Immunization Schedule</a:t>
            </a:r>
          </a:p>
        </p:txBody>
      </p:sp>
      <p:sp>
        <p:nvSpPr>
          <p:cNvPr id="34821" name="DataSource"/>
          <p:cNvSpPr txBox="1">
            <a:spLocks noChangeArrowheads="1"/>
          </p:cNvSpPr>
          <p:nvPr/>
        </p:nvSpPr>
        <p:spPr bwMode="auto">
          <a:xfrm>
            <a:off x="6011863" y="6324600"/>
            <a:ext cx="2747962" cy="446087"/>
          </a:xfrm>
          <a:prstGeom prst="rect">
            <a:avLst/>
          </a:prstGeom>
          <a:noFill/>
          <a:ln w="9525">
            <a:noFill/>
            <a:miter lim="800000"/>
            <a:headEnd/>
            <a:tailEnd/>
          </a:ln>
        </p:spPr>
        <p:txBody>
          <a:bodyPr lIns="80147" tIns="40074" rIns="80147" bIns="40074">
            <a:spAutoFit/>
          </a:bodyPr>
          <a:lstStyle/>
          <a:p>
            <a:pPr rtl="1"/>
            <a:r>
              <a:rPr lang="en-US" sz="800" dirty="0">
                <a:effectLst/>
                <a:cs typeface="Arial" charset="0"/>
              </a:rPr>
              <a:t>Source: WHO/IVB database, 193 WHO Member States. Data as of July 2009. 2009 data is provisional</a:t>
            </a:r>
          </a:p>
          <a:p>
            <a:pPr rtl="1"/>
            <a:r>
              <a:rPr lang="en-US" sz="800" dirty="0">
                <a:effectLst/>
                <a:cs typeface="Arial" charset="0"/>
              </a:rPr>
              <a:t>Date of slide: September 2009</a:t>
            </a:r>
          </a:p>
        </p:txBody>
      </p:sp>
      <p:sp>
        <p:nvSpPr>
          <p:cNvPr id="34822" name="Disclaimer"/>
          <p:cNvSpPr txBox="1">
            <a:spLocks noChangeArrowheads="1"/>
          </p:cNvSpPr>
          <p:nvPr/>
        </p:nvSpPr>
        <p:spPr bwMode="auto">
          <a:xfrm>
            <a:off x="179388" y="5813425"/>
            <a:ext cx="2520950" cy="815975"/>
          </a:xfrm>
          <a:prstGeom prst="rect">
            <a:avLst/>
          </a:prstGeom>
          <a:noFill/>
          <a:ln w="9525">
            <a:noFill/>
            <a:miter lim="800000"/>
            <a:headEnd/>
            <a:tailEnd/>
          </a:ln>
        </p:spPr>
        <p:txBody>
          <a:bodyPr lIns="80147" tIns="40074" rIns="80147" bIns="40074">
            <a:spAutoFit/>
          </a:bodyPr>
          <a:lstStyle/>
          <a:p>
            <a:pPr rtl="1"/>
            <a:r>
              <a:rPr lang="en-US" sz="600" dirty="0">
                <a:effectLst/>
                <a:cs typeface="Arial"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rtl="1"/>
            <a:r>
              <a:rPr lang="en-US" sz="600" dirty="0">
                <a:effectLst/>
                <a:cs typeface="Arial" charset="0"/>
              </a:rPr>
              <a:t> © WHO 2009. All rights reserved</a:t>
            </a:r>
          </a:p>
        </p:txBody>
      </p:sp>
      <p:sp>
        <p:nvSpPr>
          <p:cNvPr id="543750" name="Box0"/>
          <p:cNvSpPr>
            <a:spLocks noChangeArrowheads="1"/>
          </p:cNvSpPr>
          <p:nvPr/>
        </p:nvSpPr>
        <p:spPr bwMode="auto">
          <a:xfrm>
            <a:off x="3849688" y="6164263"/>
            <a:ext cx="433387" cy="131762"/>
          </a:xfrm>
          <a:prstGeom prst="rect">
            <a:avLst/>
          </a:prstGeom>
          <a:solidFill>
            <a:srgbClr val="CCCCCC"/>
          </a:solidFill>
          <a:ln w="9525">
            <a:solidFill>
              <a:schemeClr val="tx1"/>
            </a:solidFill>
            <a:miter lim="800000"/>
            <a:headEnd/>
            <a:tailEnd/>
          </a:ln>
          <a:effectLst/>
        </p:spPr>
        <p:txBody>
          <a:bodyPr wrap="none" anchor="ctr"/>
          <a:lstStyle/>
          <a:p>
            <a:pPr>
              <a:defRPr/>
            </a:pPr>
            <a:endParaRPr lang="en-US"/>
          </a:p>
        </p:txBody>
      </p:sp>
      <p:sp>
        <p:nvSpPr>
          <p:cNvPr id="34824" name="Legend_0"/>
          <p:cNvSpPr txBox="1">
            <a:spLocks noChangeArrowheads="1"/>
          </p:cNvSpPr>
          <p:nvPr/>
        </p:nvSpPr>
        <p:spPr bwMode="auto">
          <a:xfrm>
            <a:off x="4327525" y="6083300"/>
            <a:ext cx="3340100" cy="261938"/>
          </a:xfrm>
          <a:prstGeom prst="rect">
            <a:avLst/>
          </a:prstGeom>
          <a:noFill/>
          <a:ln w="9525">
            <a:noFill/>
            <a:miter lim="800000"/>
            <a:headEnd/>
            <a:tailEnd/>
          </a:ln>
        </p:spPr>
        <p:txBody>
          <a:bodyPr lIns="80147" tIns="40074" rIns="80147" bIns="40074">
            <a:spAutoFit/>
          </a:bodyPr>
          <a:lstStyle/>
          <a:p>
            <a:pPr rtl="1"/>
            <a:r>
              <a:rPr lang="en-US" sz="1200">
                <a:effectLst/>
                <a:cs typeface="Arial" charset="0"/>
              </a:rPr>
              <a:t>No  </a:t>
            </a:r>
            <a:r>
              <a:rPr lang="en-US" sz="1200" i="1">
                <a:effectLst/>
                <a:cs typeface="Arial" charset="0"/>
              </a:rPr>
              <a:t> (170 countries  or 88% of countries)</a:t>
            </a:r>
          </a:p>
        </p:txBody>
      </p:sp>
      <p:sp>
        <p:nvSpPr>
          <p:cNvPr id="543752" name="Box1"/>
          <p:cNvSpPr>
            <a:spLocks noChangeArrowheads="1"/>
          </p:cNvSpPr>
          <p:nvPr/>
        </p:nvSpPr>
        <p:spPr bwMode="auto">
          <a:xfrm>
            <a:off x="3851275" y="5300663"/>
            <a:ext cx="433388" cy="130175"/>
          </a:xfrm>
          <a:prstGeom prst="rect">
            <a:avLst/>
          </a:prstGeom>
          <a:solidFill>
            <a:srgbClr val="FFAA00"/>
          </a:solidFill>
          <a:ln w="9525">
            <a:solidFill>
              <a:schemeClr val="tx1"/>
            </a:solidFill>
            <a:miter lim="800000"/>
            <a:headEnd/>
            <a:tailEnd/>
          </a:ln>
          <a:effectLst/>
        </p:spPr>
        <p:txBody>
          <a:bodyPr wrap="none" anchor="ctr"/>
          <a:lstStyle/>
          <a:p>
            <a:pPr>
              <a:defRPr/>
            </a:pPr>
            <a:endParaRPr lang="en-US"/>
          </a:p>
        </p:txBody>
      </p:sp>
      <p:sp>
        <p:nvSpPr>
          <p:cNvPr id="34826" name="Legend_1"/>
          <p:cNvSpPr txBox="1">
            <a:spLocks noChangeArrowheads="1"/>
          </p:cNvSpPr>
          <p:nvPr/>
        </p:nvSpPr>
        <p:spPr bwMode="auto">
          <a:xfrm>
            <a:off x="4284663" y="5229225"/>
            <a:ext cx="3455987" cy="261938"/>
          </a:xfrm>
          <a:prstGeom prst="rect">
            <a:avLst/>
          </a:prstGeom>
          <a:noFill/>
          <a:ln w="9525">
            <a:noFill/>
            <a:miter lim="800000"/>
            <a:headEnd/>
            <a:tailEnd/>
          </a:ln>
        </p:spPr>
        <p:txBody>
          <a:bodyPr lIns="80147" tIns="40074" rIns="80147" bIns="40074">
            <a:spAutoFit/>
          </a:bodyPr>
          <a:lstStyle/>
          <a:p>
            <a:pPr rtl="1"/>
            <a:r>
              <a:rPr lang="en-US" sz="1200">
                <a:effectLst/>
                <a:cs typeface="Arial" charset="0"/>
              </a:rPr>
              <a:t>Yes  </a:t>
            </a:r>
            <a:r>
              <a:rPr lang="en-US" sz="1200" i="1">
                <a:effectLst/>
                <a:cs typeface="Arial" charset="0"/>
              </a:rPr>
              <a:t>(17 countries  or 9% of countries) </a:t>
            </a:r>
          </a:p>
        </p:txBody>
      </p:sp>
      <p:sp>
        <p:nvSpPr>
          <p:cNvPr id="543754" name="Box2"/>
          <p:cNvSpPr>
            <a:spLocks noChangeArrowheads="1"/>
          </p:cNvSpPr>
          <p:nvPr/>
        </p:nvSpPr>
        <p:spPr bwMode="auto">
          <a:xfrm>
            <a:off x="3849688" y="5732463"/>
            <a:ext cx="433387" cy="131762"/>
          </a:xfrm>
          <a:prstGeom prst="rect">
            <a:avLst/>
          </a:prstGeom>
          <a:solidFill>
            <a:srgbClr val="FFEBAF"/>
          </a:solidFill>
          <a:ln w="9525">
            <a:solidFill>
              <a:schemeClr val="tx1"/>
            </a:solidFill>
            <a:miter lim="800000"/>
            <a:headEnd/>
            <a:tailEnd/>
          </a:ln>
          <a:effectLst/>
        </p:spPr>
        <p:txBody>
          <a:bodyPr wrap="none" anchor="ctr"/>
          <a:lstStyle/>
          <a:p>
            <a:pPr>
              <a:defRPr/>
            </a:pPr>
            <a:endParaRPr lang="en-US"/>
          </a:p>
        </p:txBody>
      </p:sp>
      <p:sp>
        <p:nvSpPr>
          <p:cNvPr id="34828" name="Legend_2"/>
          <p:cNvSpPr txBox="1">
            <a:spLocks noChangeArrowheads="1"/>
          </p:cNvSpPr>
          <p:nvPr/>
        </p:nvSpPr>
        <p:spPr bwMode="auto">
          <a:xfrm>
            <a:off x="4294188" y="5661025"/>
            <a:ext cx="4310062" cy="261938"/>
          </a:xfrm>
          <a:prstGeom prst="rect">
            <a:avLst/>
          </a:prstGeom>
          <a:noFill/>
          <a:ln w="9525">
            <a:noFill/>
            <a:miter lim="800000"/>
            <a:headEnd/>
            <a:tailEnd/>
          </a:ln>
        </p:spPr>
        <p:txBody>
          <a:bodyPr lIns="80147" tIns="40074" rIns="80147" bIns="40074">
            <a:spAutoFit/>
          </a:bodyPr>
          <a:lstStyle/>
          <a:p>
            <a:pPr rtl="1"/>
            <a:r>
              <a:rPr lang="en-US" sz="1200">
                <a:effectLst/>
                <a:cs typeface="Arial" charset="0"/>
              </a:rPr>
              <a:t>Yes (Part of the country) </a:t>
            </a:r>
            <a:r>
              <a:rPr lang="en-US" sz="1200" i="1">
                <a:effectLst/>
                <a:cs typeface="Arial" charset="0"/>
              </a:rPr>
              <a:t>(2 countries  or 1% of countries)</a:t>
            </a:r>
          </a:p>
        </p:txBody>
      </p:sp>
      <p:sp>
        <p:nvSpPr>
          <p:cNvPr id="543756" name="Box2"/>
          <p:cNvSpPr>
            <a:spLocks noChangeArrowheads="1"/>
          </p:cNvSpPr>
          <p:nvPr/>
        </p:nvSpPr>
        <p:spPr bwMode="auto">
          <a:xfrm>
            <a:off x="3849688" y="5948363"/>
            <a:ext cx="433387" cy="131762"/>
          </a:xfrm>
          <a:prstGeom prst="rect">
            <a:avLst/>
          </a:prstGeom>
          <a:solidFill>
            <a:srgbClr val="FFFF00"/>
          </a:solidFill>
          <a:ln w="9525">
            <a:solidFill>
              <a:schemeClr val="tx1"/>
            </a:solidFill>
            <a:miter lim="800000"/>
            <a:headEnd/>
            <a:tailEnd/>
          </a:ln>
          <a:effectLst/>
        </p:spPr>
        <p:txBody>
          <a:bodyPr wrap="none" anchor="ctr"/>
          <a:lstStyle/>
          <a:p>
            <a:pPr>
              <a:defRPr/>
            </a:pPr>
            <a:endParaRPr lang="en-US"/>
          </a:p>
        </p:txBody>
      </p:sp>
      <p:sp>
        <p:nvSpPr>
          <p:cNvPr id="34830" name="Legend_2"/>
          <p:cNvSpPr txBox="1">
            <a:spLocks noChangeArrowheads="1"/>
          </p:cNvSpPr>
          <p:nvPr/>
        </p:nvSpPr>
        <p:spPr bwMode="auto">
          <a:xfrm>
            <a:off x="4275138" y="5884863"/>
            <a:ext cx="4041775" cy="261937"/>
          </a:xfrm>
          <a:prstGeom prst="rect">
            <a:avLst/>
          </a:prstGeom>
          <a:noFill/>
          <a:ln w="9525">
            <a:noFill/>
            <a:miter lim="800000"/>
            <a:headEnd/>
            <a:tailEnd/>
          </a:ln>
        </p:spPr>
        <p:txBody>
          <a:bodyPr lIns="80147" tIns="40074" rIns="80147" bIns="40074">
            <a:spAutoFit/>
          </a:bodyPr>
          <a:lstStyle/>
          <a:p>
            <a:pPr rtl="1"/>
            <a:r>
              <a:rPr lang="en-US" sz="1200" b="1" dirty="0">
                <a:effectLst/>
                <a:latin typeface="Times New Roman" pitchFamily="18" charset="0"/>
                <a:cs typeface="Times New Roman" pitchFamily="18" charset="0"/>
              </a:rPr>
              <a:t> </a:t>
            </a:r>
            <a:r>
              <a:rPr lang="en-US" sz="1200" dirty="0">
                <a:effectLst/>
                <a:cs typeface="Arial" charset="0"/>
              </a:rPr>
              <a:t>Introduction in 2009 </a:t>
            </a:r>
            <a:r>
              <a:rPr lang="en-US" sz="1200" i="1" dirty="0">
                <a:effectLst/>
                <a:cs typeface="Arial" charset="0"/>
              </a:rPr>
              <a:t>(6 countries  or 3% countries)</a:t>
            </a:r>
          </a:p>
        </p:txBody>
      </p:sp>
      <p:pic>
        <p:nvPicPr>
          <p:cNvPr id="34831" name="Picture 14" descr="new_logo_english_3"/>
          <p:cNvPicPr>
            <a:picLocks noChangeAspect="1" noChangeArrowheads="1"/>
          </p:cNvPicPr>
          <p:nvPr/>
        </p:nvPicPr>
        <p:blipFill>
          <a:blip r:embed="rId4"/>
          <a:srcRect/>
          <a:stretch>
            <a:fillRect/>
          </a:stretch>
        </p:blipFill>
        <p:spPr bwMode="auto">
          <a:xfrm>
            <a:off x="8780463" y="6381750"/>
            <a:ext cx="328612" cy="431800"/>
          </a:xfrm>
          <a:prstGeom prst="rect">
            <a:avLst/>
          </a:prstGeom>
          <a:noFill/>
          <a:ln w="9525">
            <a:noFill/>
            <a:miter lim="800000"/>
            <a:headEnd/>
            <a:tailEnd/>
          </a:ln>
        </p:spPr>
      </p:pic>
      <p:sp>
        <p:nvSpPr>
          <p:cNvPr id="543759" name="Box1" descr="Wide upward diagonal"/>
          <p:cNvSpPr>
            <a:spLocks noChangeArrowheads="1"/>
          </p:cNvSpPr>
          <p:nvPr/>
        </p:nvSpPr>
        <p:spPr bwMode="auto">
          <a:xfrm>
            <a:off x="3849688" y="5516563"/>
            <a:ext cx="433387" cy="130175"/>
          </a:xfrm>
          <a:prstGeom prst="rect">
            <a:avLst/>
          </a:prstGeom>
          <a:pattFill prst="wdUpDiag">
            <a:fgClr>
              <a:schemeClr val="bg2"/>
            </a:fgClr>
            <a:bgClr>
              <a:srgbClr val="FFAA00"/>
            </a:bgClr>
          </a:pattFill>
          <a:ln w="9525">
            <a:solidFill>
              <a:schemeClr val="tx1"/>
            </a:solidFill>
            <a:miter lim="800000"/>
            <a:headEnd/>
            <a:tailEnd/>
          </a:ln>
          <a:effectLst/>
        </p:spPr>
        <p:txBody>
          <a:bodyPr wrap="none" anchor="ctr"/>
          <a:lstStyle/>
          <a:p>
            <a:pPr>
              <a:defRPr/>
            </a:pPr>
            <a:endParaRPr lang="en-US"/>
          </a:p>
        </p:txBody>
      </p:sp>
      <p:sp>
        <p:nvSpPr>
          <p:cNvPr id="34833" name="Legend_2"/>
          <p:cNvSpPr txBox="1">
            <a:spLocks noChangeArrowheads="1"/>
          </p:cNvSpPr>
          <p:nvPr/>
        </p:nvSpPr>
        <p:spPr bwMode="auto">
          <a:xfrm>
            <a:off x="4287838" y="5459413"/>
            <a:ext cx="3956050" cy="261937"/>
          </a:xfrm>
          <a:prstGeom prst="rect">
            <a:avLst/>
          </a:prstGeom>
          <a:noFill/>
          <a:ln w="9525">
            <a:noFill/>
            <a:miter lim="800000"/>
            <a:headEnd/>
            <a:tailEnd/>
          </a:ln>
        </p:spPr>
        <p:txBody>
          <a:bodyPr lIns="80147" tIns="40074" rIns="80147" bIns="40074">
            <a:spAutoFit/>
          </a:bodyPr>
          <a:lstStyle/>
          <a:p>
            <a:pPr rtl="1"/>
            <a:r>
              <a:rPr lang="en-US" sz="1200">
                <a:effectLst/>
                <a:cs typeface="Arial" charset="0"/>
              </a:rPr>
              <a:t>Yes (Risk groups) </a:t>
            </a:r>
            <a:r>
              <a:rPr lang="en-US" sz="1200" i="1">
                <a:effectLst/>
                <a:cs typeface="Arial" charset="0"/>
              </a:rPr>
              <a:t>(1 country  or 0.5% of countries)</a:t>
            </a:r>
          </a:p>
        </p:txBody>
      </p:sp>
      <p:sp>
        <p:nvSpPr>
          <p:cNvPr id="34834" name="Text Box 17"/>
          <p:cNvSpPr txBox="1">
            <a:spLocks noChangeArrowheads="1"/>
          </p:cNvSpPr>
          <p:nvPr/>
        </p:nvSpPr>
        <p:spPr bwMode="auto">
          <a:xfrm>
            <a:off x="250825" y="4941888"/>
            <a:ext cx="2305050" cy="822325"/>
          </a:xfrm>
          <a:prstGeom prst="rect">
            <a:avLst/>
          </a:prstGeom>
          <a:noFill/>
          <a:ln w="9525">
            <a:noFill/>
            <a:miter lim="800000"/>
            <a:headEnd/>
            <a:tailEnd/>
          </a:ln>
        </p:spPr>
        <p:txBody>
          <a:bodyPr>
            <a:spAutoFit/>
          </a:bodyPr>
          <a:lstStyle/>
          <a:p>
            <a:pPr>
              <a:spcBef>
                <a:spcPct val="50000"/>
              </a:spcBef>
            </a:pPr>
            <a:r>
              <a:rPr lang="en-GB" sz="1200">
                <a:effectLst/>
                <a:cs typeface="Arial" charset="0"/>
              </a:rPr>
              <a:t>In 2008,Peru and South Africa had introduced in parts of the country and Colombia for risk groups</a:t>
            </a:r>
            <a:endParaRPr lang="en-US" sz="1200">
              <a:effectLst/>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a:t>
            </a:r>
            <a:endParaRPr lang="en-US" dirty="0"/>
          </a:p>
        </p:txBody>
      </p:sp>
      <p:sp>
        <p:nvSpPr>
          <p:cNvPr id="3" name="Content Placeholder 2"/>
          <p:cNvSpPr>
            <a:spLocks noGrp="1"/>
          </p:cNvSpPr>
          <p:nvPr>
            <p:ph sz="quarter" idx="1"/>
          </p:nvPr>
        </p:nvSpPr>
        <p:spPr/>
        <p:txBody>
          <a:bodyPr/>
          <a:lstStyle/>
          <a:p>
            <a:pPr algn="just"/>
            <a:r>
              <a:rPr lang="en-US" dirty="0" smtClean="0"/>
              <a:t>Vaccinated and unvaccinated children may develop rotavirus disease more than once because there are many different types of rotavirus and because neither vaccine nor natural infection provides full immunity (protection) from future infections. Usually a person’s first infection with rotavirus causes the most severe symptoms.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8958C509-2902-4FDD-92CB-B16A5A571036}" type="slidenum">
              <a:rPr lang="en-US"/>
              <a:pPr>
                <a:defRPr/>
              </a:pPr>
              <a:t>3</a:t>
            </a:fld>
            <a:endParaRPr lang="en-US"/>
          </a:p>
        </p:txBody>
      </p:sp>
      <p:sp>
        <p:nvSpPr>
          <p:cNvPr id="9219" name="Rectangle 2"/>
          <p:cNvSpPr>
            <a:spLocks noGrp="1" noChangeArrowheads="1"/>
          </p:cNvSpPr>
          <p:nvPr>
            <p:ph type="title"/>
          </p:nvPr>
        </p:nvSpPr>
        <p:spPr>
          <a:xfrm>
            <a:off x="0" y="76200"/>
            <a:ext cx="9144000" cy="838200"/>
          </a:xfrm>
        </p:spPr>
        <p:txBody>
          <a:bodyPr/>
          <a:lstStyle/>
          <a:p>
            <a:pPr algn="ctr" eaLnBrk="1" hangingPunct="1"/>
            <a:r>
              <a:rPr lang="en-US" sz="2400" dirty="0" smtClean="0">
                <a:solidFill>
                  <a:schemeClr val="tx1"/>
                </a:solidFill>
              </a:rPr>
              <a:t>FOODBORNE GASTROENTERITIS</a:t>
            </a:r>
            <a:br>
              <a:rPr lang="en-US" sz="2400" dirty="0" smtClean="0">
                <a:solidFill>
                  <a:schemeClr val="tx1"/>
                </a:solidFill>
              </a:rPr>
            </a:br>
            <a:r>
              <a:rPr lang="en-US" sz="2000" i="1" dirty="0" smtClean="0">
                <a:solidFill>
                  <a:schemeClr val="tx1"/>
                </a:solidFill>
              </a:rPr>
              <a:t>www.cdc.gov/ncidod/dbmd/diseaseinfo/foodborneinfections_g.htm</a:t>
            </a:r>
            <a:endParaRPr lang="en-US" sz="2000" dirty="0" smtClean="0">
              <a:solidFill>
                <a:schemeClr val="tx1"/>
              </a:solidFill>
            </a:endParaRPr>
          </a:p>
        </p:txBody>
      </p:sp>
      <p:sp>
        <p:nvSpPr>
          <p:cNvPr id="9220" name="Rectangle 3"/>
          <p:cNvSpPr>
            <a:spLocks noGrp="1" noChangeArrowheads="1"/>
          </p:cNvSpPr>
          <p:nvPr>
            <p:ph type="body" sz="half" idx="1"/>
          </p:nvPr>
        </p:nvSpPr>
        <p:spPr>
          <a:xfrm>
            <a:off x="153988" y="1474788"/>
            <a:ext cx="4905375" cy="5043487"/>
          </a:xfrm>
        </p:spPr>
        <p:txBody>
          <a:bodyPr>
            <a:normAutofit fontScale="92500" lnSpcReduction="10000"/>
          </a:bodyPr>
          <a:lstStyle/>
          <a:p>
            <a:pPr eaLnBrk="1" hangingPunct="1">
              <a:lnSpc>
                <a:spcPct val="75000"/>
              </a:lnSpc>
              <a:buFontTx/>
              <a:buNone/>
            </a:pPr>
            <a:r>
              <a:rPr lang="en-US" sz="2200" b="1" u="sng" dirty="0" smtClean="0"/>
              <a:t>Bacterial Agents</a:t>
            </a:r>
          </a:p>
          <a:p>
            <a:pPr eaLnBrk="1" hangingPunct="1">
              <a:lnSpc>
                <a:spcPct val="75000"/>
              </a:lnSpc>
            </a:pPr>
            <a:r>
              <a:rPr lang="en-US" sz="2000" b="1" i="1" dirty="0" smtClean="0"/>
              <a:t>Campylobacter spp.</a:t>
            </a:r>
          </a:p>
          <a:p>
            <a:pPr eaLnBrk="1" hangingPunct="1">
              <a:lnSpc>
                <a:spcPct val="75000"/>
              </a:lnSpc>
            </a:pPr>
            <a:r>
              <a:rPr lang="en-US" sz="2000" b="1" i="1" dirty="0" smtClean="0"/>
              <a:t>Salmonella spp.</a:t>
            </a:r>
          </a:p>
          <a:p>
            <a:pPr eaLnBrk="1" hangingPunct="1">
              <a:lnSpc>
                <a:spcPct val="75000"/>
              </a:lnSpc>
            </a:pPr>
            <a:r>
              <a:rPr lang="en-US" sz="2000" b="1" i="1" dirty="0" smtClean="0"/>
              <a:t>E. coli STEC, ETEC, Other</a:t>
            </a:r>
          </a:p>
          <a:p>
            <a:pPr eaLnBrk="1" hangingPunct="1">
              <a:lnSpc>
                <a:spcPct val="75000"/>
              </a:lnSpc>
            </a:pPr>
            <a:r>
              <a:rPr lang="en-US" sz="2000" i="1" dirty="0" smtClean="0"/>
              <a:t>Shigella spp.</a:t>
            </a:r>
          </a:p>
          <a:p>
            <a:pPr eaLnBrk="1" hangingPunct="1">
              <a:lnSpc>
                <a:spcPct val="75000"/>
              </a:lnSpc>
            </a:pPr>
            <a:r>
              <a:rPr lang="en-US" sz="2000" i="1" dirty="0" smtClean="0"/>
              <a:t>S. aureus</a:t>
            </a:r>
          </a:p>
          <a:p>
            <a:pPr eaLnBrk="1" hangingPunct="1">
              <a:lnSpc>
                <a:spcPct val="75000"/>
              </a:lnSpc>
            </a:pPr>
            <a:r>
              <a:rPr lang="en-US" sz="2000" i="1" dirty="0" smtClean="0"/>
              <a:t>C. </a:t>
            </a:r>
            <a:r>
              <a:rPr lang="en-US" sz="2000" i="1" dirty="0" err="1" smtClean="0"/>
              <a:t>perfringens</a:t>
            </a:r>
            <a:endParaRPr lang="en-US" sz="2000" i="1" dirty="0" smtClean="0"/>
          </a:p>
          <a:p>
            <a:pPr eaLnBrk="1" hangingPunct="1">
              <a:lnSpc>
                <a:spcPct val="75000"/>
              </a:lnSpc>
            </a:pPr>
            <a:r>
              <a:rPr lang="en-US" sz="2000" i="1" dirty="0" smtClean="0"/>
              <a:t>C. </a:t>
            </a:r>
            <a:r>
              <a:rPr lang="en-US" sz="2000" i="1" dirty="0" err="1" smtClean="0"/>
              <a:t>botulinum</a:t>
            </a:r>
            <a:endParaRPr lang="en-US" sz="2000" i="1" dirty="0" smtClean="0"/>
          </a:p>
          <a:p>
            <a:pPr eaLnBrk="1" hangingPunct="1">
              <a:lnSpc>
                <a:spcPct val="75000"/>
              </a:lnSpc>
            </a:pPr>
            <a:r>
              <a:rPr lang="en-US" sz="2000" i="1" dirty="0" smtClean="0"/>
              <a:t>L. </a:t>
            </a:r>
            <a:r>
              <a:rPr lang="en-US" sz="2000" i="1" dirty="0" err="1" smtClean="0"/>
              <a:t>monocytogenes</a:t>
            </a:r>
            <a:endParaRPr lang="en-US" sz="2000" i="1" dirty="0" smtClean="0"/>
          </a:p>
          <a:p>
            <a:pPr eaLnBrk="1" hangingPunct="1">
              <a:lnSpc>
                <a:spcPct val="75000"/>
              </a:lnSpc>
            </a:pPr>
            <a:r>
              <a:rPr lang="en-US" sz="2000" i="1" dirty="0" smtClean="0"/>
              <a:t>V. </a:t>
            </a:r>
            <a:r>
              <a:rPr lang="en-US" sz="2000" i="1" dirty="0" err="1" smtClean="0"/>
              <a:t>cholerae</a:t>
            </a:r>
            <a:endParaRPr lang="en-US" sz="2000" i="1" dirty="0" smtClean="0"/>
          </a:p>
          <a:p>
            <a:pPr eaLnBrk="1" hangingPunct="1">
              <a:lnSpc>
                <a:spcPct val="75000"/>
              </a:lnSpc>
            </a:pPr>
            <a:r>
              <a:rPr lang="en-US" sz="2000" i="1" dirty="0" smtClean="0"/>
              <a:t>V. </a:t>
            </a:r>
            <a:r>
              <a:rPr lang="en-US" sz="2000" i="1" dirty="0" err="1" smtClean="0"/>
              <a:t>parahemolyticus</a:t>
            </a:r>
            <a:endParaRPr lang="en-US" sz="2000" i="1" dirty="0" smtClean="0"/>
          </a:p>
          <a:p>
            <a:pPr eaLnBrk="1" hangingPunct="1">
              <a:lnSpc>
                <a:spcPct val="75000"/>
              </a:lnSpc>
            </a:pPr>
            <a:r>
              <a:rPr lang="en-US" sz="2000" i="1" dirty="0" smtClean="0"/>
              <a:t>V. </a:t>
            </a:r>
            <a:r>
              <a:rPr lang="en-US" sz="2000" i="1" dirty="0" err="1" smtClean="0"/>
              <a:t>vulnificus</a:t>
            </a:r>
            <a:endParaRPr lang="en-US" sz="2000" i="1" dirty="0" smtClean="0"/>
          </a:p>
          <a:p>
            <a:pPr eaLnBrk="1" hangingPunct="1">
              <a:lnSpc>
                <a:spcPct val="75000"/>
              </a:lnSpc>
            </a:pPr>
            <a:r>
              <a:rPr lang="en-US" sz="2000" i="1" dirty="0" err="1" smtClean="0"/>
              <a:t>Vibrio</a:t>
            </a:r>
            <a:r>
              <a:rPr lang="en-US" sz="2000" i="1" dirty="0" smtClean="0"/>
              <a:t> spp.</a:t>
            </a:r>
          </a:p>
          <a:p>
            <a:pPr eaLnBrk="1" hangingPunct="1">
              <a:lnSpc>
                <a:spcPct val="75000"/>
              </a:lnSpc>
            </a:pPr>
            <a:r>
              <a:rPr lang="en-US" sz="2000" i="1" dirty="0" smtClean="0"/>
              <a:t>B. cereus</a:t>
            </a:r>
          </a:p>
          <a:p>
            <a:pPr eaLnBrk="1" hangingPunct="1">
              <a:lnSpc>
                <a:spcPct val="75000"/>
              </a:lnSpc>
            </a:pPr>
            <a:r>
              <a:rPr lang="en-US" sz="2000" i="1" dirty="0" err="1" smtClean="0"/>
              <a:t>Y.enterocolitica</a:t>
            </a:r>
            <a:endParaRPr lang="en-US" sz="2000" i="1" dirty="0" smtClean="0"/>
          </a:p>
          <a:p>
            <a:pPr eaLnBrk="1" hangingPunct="1">
              <a:lnSpc>
                <a:spcPct val="75000"/>
              </a:lnSpc>
            </a:pPr>
            <a:r>
              <a:rPr lang="en-US" sz="2000" i="1" dirty="0" smtClean="0"/>
              <a:t>Strep spp., </a:t>
            </a:r>
            <a:r>
              <a:rPr lang="en-US" sz="2000" i="1" dirty="0" err="1" smtClean="0"/>
              <a:t>Grp</a:t>
            </a:r>
            <a:r>
              <a:rPr lang="en-US" sz="2000" i="1" dirty="0" smtClean="0"/>
              <a:t> A</a:t>
            </a:r>
          </a:p>
          <a:p>
            <a:pPr eaLnBrk="1" hangingPunct="1">
              <a:lnSpc>
                <a:spcPct val="75000"/>
              </a:lnSpc>
            </a:pPr>
            <a:r>
              <a:rPr lang="en-US" sz="2000" i="1" dirty="0" err="1" smtClean="0"/>
              <a:t>Brucella</a:t>
            </a:r>
            <a:r>
              <a:rPr lang="en-US" sz="2000" i="1" dirty="0" smtClean="0"/>
              <a:t> spp.</a:t>
            </a:r>
          </a:p>
          <a:p>
            <a:pPr eaLnBrk="1" hangingPunct="1">
              <a:lnSpc>
                <a:spcPct val="75000"/>
              </a:lnSpc>
            </a:pPr>
            <a:endParaRPr lang="en-US" sz="2000" dirty="0" smtClean="0"/>
          </a:p>
          <a:p>
            <a:pPr eaLnBrk="1" hangingPunct="1">
              <a:lnSpc>
                <a:spcPct val="90000"/>
              </a:lnSpc>
              <a:buFontTx/>
              <a:buNone/>
            </a:pPr>
            <a:r>
              <a:rPr lang="en-US" sz="2400" dirty="0" smtClean="0"/>
              <a:t>	</a:t>
            </a:r>
          </a:p>
        </p:txBody>
      </p:sp>
      <p:sp>
        <p:nvSpPr>
          <p:cNvPr id="9221" name="Rectangle 4"/>
          <p:cNvSpPr>
            <a:spLocks noGrp="1" noChangeArrowheads="1"/>
          </p:cNvSpPr>
          <p:nvPr>
            <p:ph type="body" sz="half" idx="2"/>
          </p:nvPr>
        </p:nvSpPr>
        <p:spPr>
          <a:xfrm>
            <a:off x="5141913" y="1566863"/>
            <a:ext cx="3763962" cy="4738687"/>
          </a:xfrm>
        </p:spPr>
        <p:txBody>
          <a:bodyPr>
            <a:normAutofit lnSpcReduction="10000"/>
          </a:bodyPr>
          <a:lstStyle/>
          <a:p>
            <a:pPr eaLnBrk="1" hangingPunct="1">
              <a:lnSpc>
                <a:spcPct val="90000"/>
              </a:lnSpc>
              <a:buFontTx/>
              <a:buNone/>
            </a:pPr>
            <a:r>
              <a:rPr lang="en-US" sz="2200" b="1" u="sng" dirty="0" smtClean="0"/>
              <a:t>Viral Agents</a:t>
            </a:r>
          </a:p>
          <a:p>
            <a:pPr eaLnBrk="1" hangingPunct="1">
              <a:lnSpc>
                <a:spcPct val="90000"/>
              </a:lnSpc>
            </a:pPr>
            <a:r>
              <a:rPr lang="en-US" sz="2000" dirty="0" err="1" smtClean="0"/>
              <a:t>Norovirus</a:t>
            </a:r>
            <a:r>
              <a:rPr lang="en-US" sz="2000" dirty="0" smtClean="0"/>
              <a:t> </a:t>
            </a:r>
          </a:p>
          <a:p>
            <a:pPr eaLnBrk="1" hangingPunct="1">
              <a:lnSpc>
                <a:spcPct val="90000"/>
              </a:lnSpc>
            </a:pPr>
            <a:r>
              <a:rPr lang="en-US" sz="2000" dirty="0" smtClean="0"/>
              <a:t>Hepatitis A</a:t>
            </a:r>
          </a:p>
          <a:p>
            <a:pPr eaLnBrk="1" hangingPunct="1">
              <a:lnSpc>
                <a:spcPct val="90000"/>
              </a:lnSpc>
            </a:pPr>
            <a:r>
              <a:rPr lang="en-US" sz="2000" b="1" dirty="0" smtClean="0">
                <a:solidFill>
                  <a:srgbClr val="FF0000"/>
                </a:solidFill>
              </a:rPr>
              <a:t>Rotavirus</a:t>
            </a:r>
          </a:p>
          <a:p>
            <a:pPr eaLnBrk="1" hangingPunct="1">
              <a:lnSpc>
                <a:spcPct val="90000"/>
              </a:lnSpc>
            </a:pPr>
            <a:r>
              <a:rPr lang="en-US" sz="2000" dirty="0" err="1" smtClean="0"/>
              <a:t>Sapovirus</a:t>
            </a:r>
            <a:endParaRPr lang="en-US" sz="2000" dirty="0" smtClean="0"/>
          </a:p>
          <a:p>
            <a:pPr eaLnBrk="1" hangingPunct="1">
              <a:lnSpc>
                <a:spcPct val="90000"/>
              </a:lnSpc>
            </a:pPr>
            <a:r>
              <a:rPr lang="en-US" sz="2000" dirty="0" err="1" smtClean="0"/>
              <a:t>Astrovirus</a:t>
            </a:r>
            <a:endParaRPr lang="en-US" sz="2000" dirty="0" smtClean="0"/>
          </a:p>
          <a:p>
            <a:pPr eaLnBrk="1" hangingPunct="1">
              <a:lnSpc>
                <a:spcPct val="90000"/>
              </a:lnSpc>
            </a:pPr>
            <a:r>
              <a:rPr lang="en-US" sz="2000" dirty="0" smtClean="0"/>
              <a:t>Other ???</a:t>
            </a:r>
          </a:p>
          <a:p>
            <a:pPr eaLnBrk="1" hangingPunct="1">
              <a:lnSpc>
                <a:spcPct val="90000"/>
              </a:lnSpc>
              <a:buFontTx/>
              <a:buNone/>
            </a:pPr>
            <a:endParaRPr lang="en-US" sz="2000" dirty="0" smtClean="0"/>
          </a:p>
          <a:p>
            <a:pPr eaLnBrk="1" hangingPunct="1">
              <a:lnSpc>
                <a:spcPct val="90000"/>
              </a:lnSpc>
              <a:buFontTx/>
              <a:buNone/>
            </a:pPr>
            <a:r>
              <a:rPr lang="en-US" sz="2200" b="1" u="sng" dirty="0" smtClean="0"/>
              <a:t>Protozoan Agents</a:t>
            </a:r>
          </a:p>
          <a:p>
            <a:pPr eaLnBrk="1" hangingPunct="1">
              <a:lnSpc>
                <a:spcPct val="90000"/>
              </a:lnSpc>
            </a:pPr>
            <a:r>
              <a:rPr lang="en-US" sz="2000" i="1" dirty="0" err="1" smtClean="0"/>
              <a:t>Giardia</a:t>
            </a:r>
            <a:r>
              <a:rPr lang="en-US" sz="2000" i="1" dirty="0" smtClean="0"/>
              <a:t> </a:t>
            </a:r>
            <a:r>
              <a:rPr lang="en-US" sz="2000" i="1" dirty="0" err="1" smtClean="0"/>
              <a:t>intestinalis</a:t>
            </a:r>
            <a:endParaRPr lang="en-US" sz="2000" i="1" dirty="0" smtClean="0"/>
          </a:p>
          <a:p>
            <a:pPr eaLnBrk="1" hangingPunct="1">
              <a:lnSpc>
                <a:spcPct val="90000"/>
              </a:lnSpc>
            </a:pPr>
            <a:r>
              <a:rPr lang="en-US" sz="2000" i="1" dirty="0" smtClean="0"/>
              <a:t>Cryptosporidium </a:t>
            </a:r>
            <a:r>
              <a:rPr lang="en-US" sz="2000" i="1" dirty="0" err="1" smtClean="0"/>
              <a:t>parvum</a:t>
            </a:r>
            <a:endParaRPr lang="en-US" sz="2000" i="1" dirty="0" smtClean="0"/>
          </a:p>
          <a:p>
            <a:pPr eaLnBrk="1" hangingPunct="1">
              <a:lnSpc>
                <a:spcPct val="90000"/>
              </a:lnSpc>
            </a:pPr>
            <a:r>
              <a:rPr lang="en-US" sz="2000" i="1" dirty="0" err="1" smtClean="0"/>
              <a:t>Cyclospora</a:t>
            </a:r>
            <a:r>
              <a:rPr lang="en-US" sz="2000" i="1" dirty="0" smtClean="0"/>
              <a:t> </a:t>
            </a:r>
            <a:r>
              <a:rPr lang="en-US" sz="2000" i="1" dirty="0" err="1" smtClean="0"/>
              <a:t>cayatenensis</a:t>
            </a:r>
            <a:endParaRPr lang="en-US" sz="2000" i="1" dirty="0" smtClean="0"/>
          </a:p>
          <a:p>
            <a:pPr eaLnBrk="1" hangingPunct="1">
              <a:lnSpc>
                <a:spcPct val="90000"/>
              </a:lnSpc>
            </a:pPr>
            <a:r>
              <a:rPr lang="en-US" sz="2000" i="1" dirty="0" err="1" smtClean="0"/>
              <a:t>Toxoplasma</a:t>
            </a:r>
            <a:r>
              <a:rPr lang="en-US" sz="2000" i="1" dirty="0" smtClean="0"/>
              <a:t> </a:t>
            </a:r>
            <a:r>
              <a:rPr lang="en-US" sz="2000" i="1" dirty="0" err="1" smtClean="0"/>
              <a:t>gondii</a:t>
            </a:r>
            <a:endParaRPr lang="en-US" sz="2000" i="1" dirty="0" smtClean="0"/>
          </a:p>
          <a:p>
            <a:pPr eaLnBrk="1" hangingPunct="1">
              <a:lnSpc>
                <a:spcPct val="90000"/>
              </a:lnSpc>
            </a:pPr>
            <a:r>
              <a:rPr lang="en-US" sz="2000" i="1" dirty="0" err="1" smtClean="0"/>
              <a:t>Trichinella</a:t>
            </a:r>
            <a:r>
              <a:rPr lang="en-US" sz="2000" i="1" dirty="0" smtClean="0"/>
              <a:t> </a:t>
            </a:r>
            <a:r>
              <a:rPr lang="en-US" sz="2000" i="1" dirty="0" err="1" smtClean="0"/>
              <a:t>spp</a:t>
            </a:r>
            <a:endParaRPr lang="en-US" sz="2000" i="1" dirty="0" smtClean="0"/>
          </a:p>
          <a:p>
            <a:pPr eaLnBrk="1" hangingPunct="1">
              <a:lnSpc>
                <a:spcPct val="90000"/>
              </a:lnSpc>
            </a:pPr>
            <a:endParaRPr lang="en-US" sz="2000" dirty="0" smtClean="0"/>
          </a:p>
          <a:p>
            <a:pPr eaLnBrk="1" hangingPunct="1">
              <a:lnSpc>
                <a:spcPct val="90000"/>
              </a:lnSpc>
              <a:buFontTx/>
              <a:buNone/>
            </a:pPr>
            <a:endParaRPr lang="en-US" u="sng"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rcRect l="82084" t="26597" r="2923" b="3173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304800"/>
            <a:ext cx="7877175" cy="1050925"/>
          </a:xfrm>
        </p:spPr>
        <p:txBody>
          <a:bodyPr>
            <a:normAutofit/>
          </a:bodyPr>
          <a:lstStyle/>
          <a:p>
            <a:r>
              <a:rPr lang="en-US" dirty="0" smtClean="0">
                <a:solidFill>
                  <a:schemeClr val="tx1"/>
                </a:solidFill>
              </a:rPr>
              <a:t>Rotavirus	</a:t>
            </a:r>
            <a:r>
              <a:rPr lang="en-US" dirty="0" smtClean="0">
                <a:solidFill>
                  <a:schemeClr val="tx1"/>
                </a:solidFill>
              </a:rPr>
              <a:t>; </a:t>
            </a:r>
            <a:r>
              <a:rPr lang="en-US" i="1" dirty="0" smtClean="0">
                <a:solidFill>
                  <a:schemeClr val="tx1"/>
                </a:solidFill>
              </a:rPr>
              <a:t>Virology</a:t>
            </a:r>
            <a:endParaRPr lang="en-US" dirty="0" smtClean="0">
              <a:solidFill>
                <a:schemeClr val="tx1"/>
              </a:solidFill>
            </a:endParaRPr>
          </a:p>
        </p:txBody>
      </p:sp>
      <p:sp>
        <p:nvSpPr>
          <p:cNvPr id="25603" name="Content Placeholder 2"/>
          <p:cNvSpPr>
            <a:spLocks noGrp="1"/>
          </p:cNvSpPr>
          <p:nvPr>
            <p:ph idx="4294967295"/>
          </p:nvPr>
        </p:nvSpPr>
        <p:spPr>
          <a:xfrm>
            <a:off x="363538" y="1806574"/>
            <a:ext cx="7872412" cy="4594225"/>
          </a:xfrm>
        </p:spPr>
        <p:txBody>
          <a:bodyPr/>
          <a:lstStyle/>
          <a:p>
            <a:pPr>
              <a:lnSpc>
                <a:spcPct val="85000"/>
              </a:lnSpc>
            </a:pPr>
            <a:r>
              <a:rPr lang="en-US" dirty="0" smtClean="0"/>
              <a:t>Family: </a:t>
            </a:r>
            <a:r>
              <a:rPr lang="en-US" i="1" dirty="0" smtClean="0"/>
              <a:t>Reoviridae</a:t>
            </a:r>
          </a:p>
          <a:p>
            <a:pPr lvl="1">
              <a:lnSpc>
                <a:spcPct val="85000"/>
              </a:lnSpc>
            </a:pPr>
            <a:r>
              <a:rPr lang="en-US" dirty="0" err="1" smtClean="0"/>
              <a:t>dsRNA</a:t>
            </a:r>
            <a:r>
              <a:rPr lang="en-US" dirty="0" smtClean="0"/>
              <a:t>, 11 segments, non-</a:t>
            </a:r>
          </a:p>
          <a:p>
            <a:pPr lvl="1">
              <a:lnSpc>
                <a:spcPct val="85000"/>
              </a:lnSpc>
              <a:buFontTx/>
              <a:buNone/>
            </a:pPr>
            <a:r>
              <a:rPr lang="en-US" dirty="0" smtClean="0"/>
              <a:t>enveloped</a:t>
            </a:r>
          </a:p>
          <a:p>
            <a:pPr>
              <a:lnSpc>
                <a:spcPct val="85000"/>
              </a:lnSpc>
            </a:pPr>
            <a:r>
              <a:rPr lang="en-US" dirty="0" smtClean="0"/>
              <a:t>7 </a:t>
            </a:r>
            <a:r>
              <a:rPr lang="en-US" dirty="0" err="1" smtClean="0"/>
              <a:t>serogroups</a:t>
            </a:r>
            <a:r>
              <a:rPr lang="en-US" dirty="0" smtClean="0"/>
              <a:t> A-G; only A, B, C infect humans</a:t>
            </a:r>
          </a:p>
          <a:p>
            <a:pPr>
              <a:lnSpc>
                <a:spcPct val="85000"/>
              </a:lnSpc>
            </a:pPr>
            <a:r>
              <a:rPr lang="en-US" dirty="0" smtClean="0"/>
              <a:t>Many serotypes within </a:t>
            </a:r>
            <a:r>
              <a:rPr lang="en-US" dirty="0" err="1" smtClean="0"/>
              <a:t>serogroup</a:t>
            </a:r>
            <a:r>
              <a:rPr lang="en-US" dirty="0" smtClean="0"/>
              <a:t> A</a:t>
            </a:r>
          </a:p>
          <a:p>
            <a:pPr lvl="1">
              <a:lnSpc>
                <a:spcPct val="85000"/>
              </a:lnSpc>
            </a:pPr>
            <a:r>
              <a:rPr lang="en-US" dirty="0" smtClean="0"/>
              <a:t>responsible </a:t>
            </a:r>
            <a:r>
              <a:rPr lang="en-US" dirty="0" smtClean="0"/>
              <a:t>for 90% of </a:t>
            </a:r>
            <a:r>
              <a:rPr lang="en-US" dirty="0" smtClean="0"/>
              <a:t>cases </a:t>
            </a:r>
            <a:r>
              <a:rPr lang="en-US" dirty="0" smtClean="0"/>
              <a:t>worldwide</a:t>
            </a:r>
            <a:r>
              <a:rPr lang="en-US" dirty="0" smtClean="0"/>
              <a:t>.</a:t>
            </a:r>
          </a:p>
          <a:p>
            <a:pPr lvl="1">
              <a:lnSpc>
                <a:spcPct val="85000"/>
              </a:lnSpc>
            </a:pPr>
            <a:r>
              <a:rPr lang="en-US" dirty="0" smtClean="0"/>
              <a:t> </a:t>
            </a:r>
            <a:r>
              <a:rPr lang="en-US" dirty="0" smtClean="0">
                <a:solidFill>
                  <a:srgbClr val="CC0000"/>
                </a:solidFill>
              </a:rPr>
              <a:t>However…</a:t>
            </a:r>
          </a:p>
          <a:p>
            <a:pPr lvl="1">
              <a:lnSpc>
                <a:spcPct val="85000"/>
              </a:lnSpc>
            </a:pPr>
            <a:r>
              <a:rPr lang="en-US" dirty="0" smtClean="0"/>
              <a:t>Serotype prevalence varies geographically</a:t>
            </a:r>
          </a:p>
          <a:p>
            <a:pPr lvl="1">
              <a:lnSpc>
                <a:spcPct val="85000"/>
              </a:lnSpc>
            </a:pPr>
            <a:r>
              <a:rPr lang="en-US" dirty="0" smtClean="0"/>
              <a:t>Reassortments </a:t>
            </a:r>
            <a:r>
              <a:rPr lang="en-US" dirty="0" smtClean="0"/>
              <a:t>and antigenic drift occur</a:t>
            </a:r>
          </a:p>
          <a:p>
            <a:endParaRPr lang="en-US" dirty="0" smtClean="0"/>
          </a:p>
        </p:txBody>
      </p:sp>
      <p:sp>
        <p:nvSpPr>
          <p:cNvPr id="4" name="Slide Number Placeholder 3"/>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32BA3B58-BDEC-4E95-880E-E6E9B0DC4E7E}" type="slidenum">
              <a:rPr lang="en-US" sz="1400">
                <a:solidFill>
                  <a:srgbClr val="008080"/>
                </a:solidFill>
                <a:effectLst/>
                <a:latin typeface="+mn-lt"/>
              </a:rPr>
              <a:pPr algn="r">
                <a:defRPr/>
              </a:pPr>
              <a:t>5</a:t>
            </a:fld>
            <a:endParaRPr lang="en-US" sz="1400">
              <a:solidFill>
                <a:srgbClr val="008080"/>
              </a:solidFill>
              <a:effectLst/>
              <a:latin typeface="+mn-lt"/>
            </a:endParaRPr>
          </a:p>
        </p:txBody>
      </p:sp>
      <p:pic>
        <p:nvPicPr>
          <p:cNvPr id="439300" name="Picture 4" descr="rotavirus photomicro"/>
          <p:cNvPicPr>
            <a:picLocks noGrp="1" noChangeAspect="1" noChangeArrowheads="1"/>
          </p:cNvPicPr>
          <p:nvPr>
            <p:ph sz="half" idx="4294967295"/>
          </p:nvPr>
        </p:nvPicPr>
        <p:blipFill>
          <a:blip r:embed="rId3">
            <a:lum contrast="-6000"/>
          </a:blip>
          <a:srcRect/>
          <a:stretch>
            <a:fillRect/>
          </a:stretch>
        </p:blipFill>
        <p:spPr>
          <a:xfrm>
            <a:off x="5848350" y="503238"/>
            <a:ext cx="2962275" cy="2284412"/>
          </a:xfrm>
          <a:effectLst>
            <a:outerShdw dist="35921" dir="2700000" algn="ctr" rotWithShape="0">
              <a:schemeClr val="bg1"/>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l="1498" t="14931" r="47901" b="8403"/>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0" y="228600"/>
            <a:ext cx="3886200" cy="2031325"/>
          </a:xfrm>
          <a:prstGeom prst="rect">
            <a:avLst/>
          </a:prstGeom>
          <a:noFill/>
        </p:spPr>
        <p:txBody>
          <a:bodyPr wrap="square" rtlCol="0">
            <a:spAutoFit/>
          </a:bodyPr>
          <a:lstStyle/>
          <a:p>
            <a:pPr algn="just"/>
            <a:r>
              <a:rPr lang="en-US" sz="1400" dirty="0" smtClean="0"/>
              <a:t>Based on the </a:t>
            </a:r>
            <a:r>
              <a:rPr lang="en-US" sz="1400" dirty="0" err="1" smtClean="0"/>
              <a:t>antigenicity</a:t>
            </a:r>
            <a:r>
              <a:rPr lang="en-US" sz="1400" dirty="0" smtClean="0"/>
              <a:t> of VP7 and VP4, group </a:t>
            </a:r>
            <a:r>
              <a:rPr lang="en-US" sz="1400" dirty="0" smtClean="0"/>
              <a:t>A rotaviruses </a:t>
            </a:r>
            <a:r>
              <a:rPr lang="en-US" sz="1400" dirty="0" smtClean="0"/>
              <a:t>have been serologically classified into </a:t>
            </a:r>
            <a:r>
              <a:rPr lang="en-US" sz="1400" dirty="0" smtClean="0"/>
              <a:t>G serotypes </a:t>
            </a:r>
            <a:r>
              <a:rPr lang="en-US" sz="1400" dirty="0" smtClean="0"/>
              <a:t>and P serotypes, respectively. Recently</a:t>
            </a:r>
            <a:r>
              <a:rPr lang="en-US" sz="1400" dirty="0" smtClean="0"/>
              <a:t>, genotypes </a:t>
            </a:r>
            <a:r>
              <a:rPr lang="en-US" sz="1400" dirty="0" smtClean="0"/>
              <a:t>of group A rotavirus, G type and P </a:t>
            </a:r>
            <a:r>
              <a:rPr lang="en-US" sz="1400" dirty="0" smtClean="0"/>
              <a:t>type defined </a:t>
            </a:r>
            <a:r>
              <a:rPr lang="en-US" sz="1400" dirty="0" smtClean="0"/>
              <a:t>by VP7 gene and VP4 gene, respectively, </a:t>
            </a:r>
            <a:r>
              <a:rPr lang="en-US" sz="1400" dirty="0" smtClean="0"/>
              <a:t>have been </a:t>
            </a:r>
            <a:r>
              <a:rPr lang="en-US" sz="1400" dirty="0" smtClean="0"/>
              <a:t>commonly utilized to characterize </a:t>
            </a:r>
            <a:r>
              <a:rPr lang="en-US" sz="1400" dirty="0" smtClean="0"/>
              <a:t>rotaviruses because </a:t>
            </a:r>
            <a:r>
              <a:rPr lang="en-US" sz="1400" dirty="0" smtClean="0"/>
              <a:t>these types generally represent the </a:t>
            </a:r>
            <a:r>
              <a:rPr lang="en-US" sz="1400" dirty="0" smtClean="0"/>
              <a:t>G and P serotypes </a:t>
            </a:r>
            <a:r>
              <a:rPr lang="en-US" sz="1400" dirty="0" smtClean="0"/>
              <a:t>[Estes and </a:t>
            </a:r>
            <a:r>
              <a:rPr lang="en-US" sz="1400" dirty="0" err="1" smtClean="0"/>
              <a:t>Kapikian</a:t>
            </a:r>
            <a:r>
              <a:rPr lang="en-US" sz="1400" dirty="0" smtClean="0"/>
              <a:t>, 2007].</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srcRect l="1498" t="13264" r="1986" b="673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srcRect l="14056" t="13264" r="29161" b="1173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Rotavirus; an introduction</a:t>
            </a:r>
            <a:endParaRPr lang="en-US" dirty="0"/>
          </a:p>
        </p:txBody>
      </p:sp>
      <p:sp>
        <p:nvSpPr>
          <p:cNvPr id="3" name="Content Placeholder 2"/>
          <p:cNvSpPr>
            <a:spLocks noGrp="1"/>
          </p:cNvSpPr>
          <p:nvPr>
            <p:ph sz="quarter" idx="1"/>
          </p:nvPr>
        </p:nvSpPr>
        <p:spPr/>
        <p:txBody>
          <a:bodyPr>
            <a:normAutofit/>
          </a:bodyPr>
          <a:lstStyle/>
          <a:p>
            <a:r>
              <a:rPr lang="en-US" b="1" dirty="0" smtClean="0"/>
              <a:t>M</a:t>
            </a:r>
            <a:r>
              <a:rPr lang="en-US" dirty="0" smtClean="0"/>
              <a:t>ost common cause of severe diarrhea among infants and young children</a:t>
            </a:r>
          </a:p>
          <a:p>
            <a:r>
              <a:rPr lang="en-US" dirty="0" smtClean="0"/>
              <a:t>Nearly </a:t>
            </a:r>
            <a:r>
              <a:rPr lang="en-US" dirty="0" smtClean="0"/>
              <a:t>every child in the world has been infected with rotavirus at least once by the age of five</a:t>
            </a:r>
          </a:p>
          <a:p>
            <a:r>
              <a:rPr lang="en-US" dirty="0" smtClean="0"/>
              <a:t>Immunity develops with each infection, so subsequent infections are less severe; adults are rarely </a:t>
            </a:r>
            <a:r>
              <a:rPr lang="en-US" dirty="0" smtClean="0"/>
              <a:t>affected</a:t>
            </a: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100</TotalTime>
  <Words>825</Words>
  <Application>Microsoft Office PowerPoint</Application>
  <PresentationFormat>On-screen Show (4:3)</PresentationFormat>
  <Paragraphs>127</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Foodborne viruses; Rotavirus</vt:lpstr>
      <vt:lpstr>Global Impact of Gastroenteritis  www.who.int/vaccine_research/diseases/diarrhoeal/en/print.html</vt:lpstr>
      <vt:lpstr>FOODBORNE GASTROENTERITIS www.cdc.gov/ncidod/dbmd/diseaseinfo/foodborneinfections_g.htm</vt:lpstr>
      <vt:lpstr>Slide 4</vt:lpstr>
      <vt:lpstr>Rotavirus ; Virology</vt:lpstr>
      <vt:lpstr>Slide 6</vt:lpstr>
      <vt:lpstr>Slide 7</vt:lpstr>
      <vt:lpstr>Slide 8</vt:lpstr>
      <vt:lpstr>Rotavirus; an introduction</vt:lpstr>
      <vt:lpstr>Slide 10</vt:lpstr>
      <vt:lpstr>Fact Sheet</vt:lpstr>
      <vt:lpstr>Rotavirus</vt:lpstr>
      <vt:lpstr>Slide 13</vt:lpstr>
      <vt:lpstr>Slide 14</vt:lpstr>
      <vt:lpstr>Transmission</vt:lpstr>
      <vt:lpstr>Pathogenesis</vt:lpstr>
      <vt:lpstr>Rotavirus; Epidemiology</vt:lpstr>
      <vt:lpstr>Rotavirus: Clinical Features</vt:lpstr>
      <vt:lpstr>Diagnosis</vt:lpstr>
      <vt:lpstr>Slide 20</vt:lpstr>
      <vt:lpstr>Prevention</vt:lpstr>
      <vt:lpstr>Rotavirus; Vaccines</vt:lpstr>
      <vt:lpstr>Slide 23</vt:lpstr>
      <vt:lpstr>Slide 24</vt:lpstr>
      <vt:lpstr>Countries Using Rotavirus Vaccine in National Immunization Schedule</vt:lpstr>
      <vt:lpstr>A note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Foodborne viruses; Rotavirus</dc:title>
  <dc:creator>Dr. Zubair</dc:creator>
  <cp:lastModifiedBy>Dr. Zubair</cp:lastModifiedBy>
  <cp:revision>19</cp:revision>
  <dcterms:created xsi:type="dcterms:W3CDTF">2006-08-16T00:00:00Z</dcterms:created>
  <dcterms:modified xsi:type="dcterms:W3CDTF">2013-09-11T04:12:45Z</dcterms:modified>
</cp:coreProperties>
</file>