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3" r:id="rId3"/>
    <p:sldId id="258" r:id="rId4"/>
    <p:sldId id="285" r:id="rId5"/>
    <p:sldId id="286" r:id="rId6"/>
    <p:sldId id="277" r:id="rId7"/>
    <p:sldId id="271" r:id="rId8"/>
    <p:sldId id="276" r:id="rId9"/>
    <p:sldId id="259" r:id="rId10"/>
    <p:sldId id="272" r:id="rId11"/>
    <p:sldId id="278" r:id="rId12"/>
    <p:sldId id="279" r:id="rId13"/>
    <p:sldId id="273" r:id="rId14"/>
    <p:sldId id="281" r:id="rId15"/>
    <p:sldId id="274" r:id="rId16"/>
    <p:sldId id="284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869C113-2116-4D99-83B7-F118EAA22A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6B451-65E5-4B83-A130-4FB74BC2B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A2FC7A4D-13E6-418F-9D76-02008FBA45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B3A11268-71B4-4565-8841-32DD20D56D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921F70-FF6F-4C6F-8DFC-992783DB7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6381F-C48E-4A40-93AB-3BF6161BAB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7A3FA35-1709-4727-B3AE-653DD1C832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4F9D4969-E54D-457E-80AE-7BB4BBC9E0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F3B158-8B0D-48AB-8A83-7EDAA0EE5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C14BB5E-F2E3-4EF5-85F2-416AA77542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ACEDEABE-B291-4EB5-9ADE-A544FB3E09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F356165-3AAB-4627-9C37-761EA9495B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riedrich_Julius_Rosenbac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Staphylococcus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Contact with food workers who carry the bacteria or through contaminated milk and cheeses - most common way for food contamination</a:t>
            </a:r>
          </a:p>
          <a:p>
            <a:r>
              <a:rPr lang="it-IT" sz="2800" dirty="0" smtClean="0"/>
              <a:t>Foods that are made by hand and require no cooking are at highest risk of contamination with </a:t>
            </a:r>
            <a:r>
              <a:rPr lang="it-IT" sz="2800" i="1" dirty="0" smtClean="0"/>
              <a:t>Staphylococcus aureus </a:t>
            </a:r>
            <a:r>
              <a:rPr lang="it-IT" sz="2800" dirty="0" smtClean="0"/>
              <a:t>and subsequent toxin production</a:t>
            </a:r>
          </a:p>
          <a:p>
            <a:r>
              <a:rPr lang="it-IT" sz="2800" dirty="0" smtClean="0"/>
              <a:t>Some examples of foods that have caused staphylococcal food poisoning are sliced meat, puddings, some pastries and sandwiches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petig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S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dirty="0" smtClean="0"/>
              <a:t>Toxins are fast acting - sometimes cause illness in as little as 30 minutes</a:t>
            </a:r>
          </a:p>
          <a:p>
            <a:r>
              <a:rPr lang="it-IT" sz="2800" dirty="0" smtClean="0"/>
              <a:t>Symptoms usually develop within one to six hours after eating contaminated food</a:t>
            </a:r>
          </a:p>
          <a:p>
            <a:r>
              <a:rPr lang="it-IT" sz="2800" dirty="0" smtClean="0"/>
              <a:t>Patients typically experience several of the following: nausea, vomiting, stomach cramps, and diarrhea </a:t>
            </a:r>
          </a:p>
          <a:p>
            <a:r>
              <a:rPr lang="it-IT" sz="2800" dirty="0" smtClean="0"/>
              <a:t>The illness is usually mild and most patients recover after one to three days</a:t>
            </a:r>
          </a:p>
          <a:p>
            <a:r>
              <a:rPr lang="it-IT" sz="2800" dirty="0" smtClean="0"/>
              <a:t>In a small minority of patients the illness may be more severe.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 </a:t>
            </a:r>
            <a:r>
              <a:rPr lang="en-US" b="1" dirty="0"/>
              <a:t>all pus forming lesions </a:t>
            </a:r>
          </a:p>
          <a:p>
            <a:pPr lvl="1"/>
            <a:r>
              <a:rPr lang="en-US" b="1" dirty="0"/>
              <a:t>Gram stain and culture of pus</a:t>
            </a:r>
          </a:p>
          <a:p>
            <a:r>
              <a:rPr lang="en-US" b="1" dirty="0" smtClean="0"/>
              <a:t>In </a:t>
            </a:r>
            <a:r>
              <a:rPr lang="en-US" b="1" dirty="0"/>
              <a:t>all systemic infections</a:t>
            </a:r>
          </a:p>
          <a:p>
            <a:pPr lvl="1"/>
            <a:r>
              <a:rPr lang="en-US" b="1" dirty="0"/>
              <a:t>Blood culture</a:t>
            </a:r>
          </a:p>
          <a:p>
            <a:r>
              <a:rPr lang="en-US" b="1" dirty="0" smtClean="0"/>
              <a:t>In </a:t>
            </a:r>
            <a:r>
              <a:rPr lang="en-US" b="1" dirty="0"/>
              <a:t>infections of other tissues</a:t>
            </a:r>
          </a:p>
          <a:p>
            <a:pPr lvl="1"/>
            <a:r>
              <a:rPr lang="en-US" b="1" dirty="0"/>
              <a:t>Culture of relevant tissue or </a:t>
            </a:r>
            <a:r>
              <a:rPr lang="en-US" b="1" dirty="0" err="1"/>
              <a:t>exudate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Diagnosis of staphylococcal food poisoning in an individual is generally based only on the signs and symptoms of the patient or empirical treatment</a:t>
            </a:r>
          </a:p>
          <a:p>
            <a:r>
              <a:rPr lang="it-IT" dirty="0" smtClean="0"/>
              <a:t>Testing for the toxin-producing bacteria or the toxin is not usually done in individual patients</a:t>
            </a:r>
          </a:p>
          <a:p>
            <a:r>
              <a:rPr lang="it-IT" dirty="0" smtClean="0"/>
              <a:t>Testing is usually reserved for outbreaks involving several persons. </a:t>
            </a:r>
          </a:p>
          <a:p>
            <a:r>
              <a:rPr lang="it-IT" dirty="0" smtClean="0"/>
              <a:t>Suitable clinical samples</a:t>
            </a:r>
          </a:p>
          <a:p>
            <a:pPr lvl="1"/>
            <a:r>
              <a:rPr lang="it-IT" dirty="0" smtClean="0"/>
              <a:t>Stool or vomit</a:t>
            </a:r>
          </a:p>
          <a:p>
            <a:pPr lvl="1"/>
            <a:r>
              <a:rPr lang="it-IT" dirty="0" smtClean="0"/>
              <a:t>Toxin can be detected in food items</a:t>
            </a:r>
          </a:p>
          <a:p>
            <a:endParaRPr lang="it-IT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it-IT" dirty="0" smtClean="0"/>
              <a:t>Wash hands and under fingernails vigorously with soap and water before handling and preparing food. </a:t>
            </a:r>
            <a:endParaRPr lang="en-US" dirty="0" smtClean="0"/>
          </a:p>
          <a:p>
            <a:pPr fontAlgn="base"/>
            <a:r>
              <a:rPr lang="it-IT" dirty="0" smtClean="0"/>
              <a:t>Do not prepare food if you have a nose or eye infection. </a:t>
            </a:r>
            <a:endParaRPr lang="en-US" dirty="0" smtClean="0"/>
          </a:p>
          <a:p>
            <a:pPr fontAlgn="base"/>
            <a:r>
              <a:rPr lang="it-IT" dirty="0" smtClean="0"/>
              <a:t>Do not prepare or serve food for others if you have wounds or skin infections on your hands or wrists. </a:t>
            </a:r>
            <a:endParaRPr lang="en-US" dirty="0" smtClean="0"/>
          </a:p>
          <a:p>
            <a:pPr fontAlgn="base"/>
            <a:r>
              <a:rPr lang="it-IT" dirty="0" smtClean="0"/>
              <a:t>Keep kitchens and food-serving areas clean and sanitized. </a:t>
            </a:r>
            <a:endParaRPr lang="en-US" dirty="0" smtClean="0"/>
          </a:p>
          <a:p>
            <a:pPr fontAlgn="base"/>
            <a:r>
              <a:rPr lang="it-IT" dirty="0" smtClean="0"/>
              <a:t>If food is to be stored longer than two hours, keep hot foods hot (over 140°F) and cold foods cold (40°F or under). </a:t>
            </a:r>
            <a:endParaRPr lang="en-US" dirty="0" smtClean="0"/>
          </a:p>
          <a:p>
            <a:pPr fontAlgn="base"/>
            <a:r>
              <a:rPr lang="it-IT" dirty="0" smtClean="0"/>
              <a:t>Store cooked food in a wide, shallow container and refrigerate as soon as possible.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Kingdom:  Bacteria</a:t>
            </a:r>
          </a:p>
          <a:p>
            <a:r>
              <a:rPr lang="en-US" dirty="0" smtClean="0"/>
              <a:t>Phylum: Firmicutes</a:t>
            </a:r>
          </a:p>
          <a:p>
            <a:r>
              <a:rPr lang="en-US" dirty="0" smtClean="0"/>
              <a:t>Class: Bacilli</a:t>
            </a:r>
          </a:p>
          <a:p>
            <a:r>
              <a:rPr lang="en-US" dirty="0" smtClean="0"/>
              <a:t>Order: Bacillales</a:t>
            </a:r>
          </a:p>
          <a:p>
            <a:r>
              <a:rPr lang="en-US" dirty="0" smtClean="0"/>
              <a:t>Family: Staphylococcaceae</a:t>
            </a:r>
          </a:p>
          <a:p>
            <a:r>
              <a:rPr lang="en-US" dirty="0" smtClean="0"/>
              <a:t>Genus: </a:t>
            </a:r>
            <a:r>
              <a:rPr lang="en-US" b="1" i="1" dirty="0" smtClean="0"/>
              <a:t>Staphylococcus        </a:t>
            </a:r>
            <a:r>
              <a:rPr lang="en-US" dirty="0" err="1" smtClean="0">
                <a:hlinkClick r:id="rId2" tooltip="Friedrich Julius Rosenbach"/>
              </a:rPr>
              <a:t>Rosenbach</a:t>
            </a:r>
            <a:r>
              <a:rPr lang="en-US" dirty="0" smtClean="0"/>
              <a:t> 1884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Organism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Stapyl</a:t>
            </a:r>
            <a:r>
              <a:rPr lang="en-US" sz="3200" dirty="0" smtClean="0"/>
              <a:t> (</a:t>
            </a:r>
            <a:r>
              <a:rPr lang="en-US" sz="3200" dirty="0" err="1" smtClean="0"/>
              <a:t>greek</a:t>
            </a:r>
            <a:r>
              <a:rPr lang="en-US" sz="3200" dirty="0" smtClean="0"/>
              <a:t> word) – bunch of grapes</a:t>
            </a:r>
          </a:p>
          <a:p>
            <a:r>
              <a:rPr lang="en-US" sz="3200" dirty="0" smtClean="0"/>
              <a:t>Gram </a:t>
            </a:r>
            <a:r>
              <a:rPr lang="en-US" sz="3200" dirty="0" smtClean="0"/>
              <a:t>positive </a:t>
            </a:r>
            <a:r>
              <a:rPr lang="en-US" sz="3200" dirty="0" err="1" smtClean="0"/>
              <a:t>cocci</a:t>
            </a:r>
            <a:r>
              <a:rPr lang="en-US" sz="3200" dirty="0" smtClean="0"/>
              <a:t> arranged in grape like clusters</a:t>
            </a:r>
          </a:p>
          <a:p>
            <a:r>
              <a:rPr lang="en-US" sz="3200" dirty="0" smtClean="0"/>
              <a:t>Non-</a:t>
            </a:r>
            <a:r>
              <a:rPr lang="en-US" sz="3200" dirty="0" err="1" smtClean="0"/>
              <a:t>sporulating</a:t>
            </a:r>
            <a:endParaRPr lang="en-US" sz="3200" dirty="0" smtClean="0"/>
          </a:p>
          <a:p>
            <a:r>
              <a:rPr lang="en-US" sz="3200" dirty="0" smtClean="0"/>
              <a:t>Colonies on TSA are small, creamy and golden colored</a:t>
            </a:r>
          </a:p>
          <a:p>
            <a:r>
              <a:rPr lang="en-US" sz="3200" dirty="0" smtClean="0"/>
              <a:t>Colonies on MSA are yellow and turns the media yellow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7496" t="18750" r="18375" b="10938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3372" t="28264" r="73202" b="28403"/>
          <a:stretch>
            <a:fillRect/>
          </a:stretch>
        </p:blipFill>
        <p:spPr bwMode="auto">
          <a:xfrm>
            <a:off x="152400" y="1295400"/>
            <a:ext cx="441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685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Mannitol</a:t>
            </a:r>
            <a:r>
              <a:rPr lang="en-US" dirty="0" smtClean="0"/>
              <a:t> Salt Agar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37702" t="29688" r="37701" b="28125"/>
          <a:stretch>
            <a:fillRect/>
          </a:stretch>
        </p:blipFill>
        <p:spPr bwMode="auto">
          <a:xfrm>
            <a:off x="4572000" y="12954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10200" y="609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Trypticase</a:t>
            </a:r>
            <a:r>
              <a:rPr lang="en-US" dirty="0" smtClean="0"/>
              <a:t> Soya Agar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27160" t="46875" r="59663" b="31250"/>
          <a:stretch>
            <a:fillRect/>
          </a:stretch>
        </p:blipFill>
        <p:spPr bwMode="auto">
          <a:xfrm>
            <a:off x="4572000" y="4191000"/>
            <a:ext cx="4572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 descr="Gram staph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029200" y="3733800"/>
            <a:ext cx="2133600" cy="1676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Staphylococcus aureus?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it-IT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Common - found on the skin and in the noses of up to </a:t>
            </a:r>
            <a:r>
              <a:rPr lang="it-IT" sz="3200" dirty="0" smtClean="0"/>
              <a:t>25% of healthy</a:t>
            </a:r>
            <a:r>
              <a:rPr lang="it-IT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people and animals </a:t>
            </a:r>
          </a:p>
          <a:p>
            <a:pPr marL="457200" indent="-457200"/>
            <a:r>
              <a:rPr lang="en-US" sz="3200" dirty="0" smtClean="0"/>
              <a:t>Gastro-enteritis</a:t>
            </a:r>
          </a:p>
          <a:p>
            <a:pPr marL="457200" indent="-457200"/>
            <a:r>
              <a:rPr lang="en-US" sz="3200" dirty="0" smtClean="0"/>
              <a:t>Food poisoning is not caused by the organism but by the toxin that the organism secretes</a:t>
            </a:r>
          </a:p>
          <a:p>
            <a:pPr marL="457200" indent="-457200"/>
            <a:r>
              <a:rPr lang="en-US" sz="3200" dirty="0" smtClean="0"/>
              <a:t>Most common form of food poisoning in the US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Gastro-enteritis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VOMITING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>
                <a:sym typeface="Wingdings" pitchFamily="2" charset="2"/>
              </a:rPr>
              <a:t>Toxin works on the vomiting control center of the brain </a:t>
            </a:r>
            <a:r>
              <a:rPr lang="en-US" sz="2100" dirty="0" smtClean="0">
                <a:sym typeface="Wingdings" pitchFamily="2" charset="2"/>
              </a:rPr>
              <a:t>(area </a:t>
            </a:r>
            <a:r>
              <a:rPr lang="en-US" sz="2100" dirty="0" err="1" smtClean="0">
                <a:sym typeface="Wingdings" pitchFamily="2" charset="2"/>
              </a:rPr>
              <a:t>postrema</a:t>
            </a:r>
            <a:r>
              <a:rPr lang="en-US" sz="2100" dirty="0" smtClean="0">
                <a:sym typeface="Wingdings" pitchFamily="2" charset="2"/>
              </a:rPr>
              <a:t>) </a:t>
            </a:r>
            <a:r>
              <a:rPr lang="en-US" sz="2100" dirty="0" smtClean="0">
                <a:sym typeface="Wingdings" pitchFamily="2" charset="2"/>
              </a:rPr>
              <a:t>and</a:t>
            </a:r>
            <a:r>
              <a:rPr lang="en-US" sz="2100" dirty="0" smtClean="0">
                <a:sym typeface="Wingdings" pitchFamily="2" charset="2"/>
              </a:rPr>
              <a:t> leads </a:t>
            </a:r>
            <a:r>
              <a:rPr lang="en-US" sz="2100" dirty="0" smtClean="0">
                <a:sym typeface="Wingdings" pitchFamily="2" charset="2"/>
              </a:rPr>
              <a:t>to reversal of peristalsis and vomiting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ym typeface="Wingdings" pitchFamily="2" charset="2"/>
              </a:rPr>
              <a:t>DIARRHEA</a:t>
            </a:r>
          </a:p>
          <a:p>
            <a:pPr lvl="2">
              <a:lnSpc>
                <a:spcPct val="90000"/>
              </a:lnSpc>
            </a:pPr>
            <a:r>
              <a:rPr lang="en-US" sz="2100" dirty="0" err="1" smtClean="0">
                <a:sym typeface="Wingdings" pitchFamily="2" charset="2"/>
              </a:rPr>
              <a:t>Enterotoxin</a:t>
            </a:r>
            <a:r>
              <a:rPr lang="en-US" sz="2100" dirty="0" smtClean="0">
                <a:sym typeface="Wingdings" pitchFamily="2" charset="2"/>
              </a:rPr>
              <a:t> elicits a strong immune response in the region where the toxin is most concentrated.  Immune response causes a loss of brush borders in intestinal epithelial cells; these cells cannot absorb water from the gut.</a:t>
            </a:r>
            <a:endParaRPr lang="en-US" sz="21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Persistency </a:t>
            </a:r>
            <a:r>
              <a:rPr lang="en-US" sz="4000" dirty="0" smtClean="0"/>
              <a:t>in nature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Relatively heat resistant; toxins are not destroyed even by </a:t>
            </a:r>
            <a:r>
              <a:rPr lang="en-US" sz="3200" dirty="0" smtClean="0"/>
              <a:t>cooking at 100 </a:t>
            </a:r>
            <a:r>
              <a:rPr lang="en-US" sz="3200" dirty="0" err="1" smtClean="0"/>
              <a:t>celsius</a:t>
            </a:r>
            <a:endParaRPr lang="en-US" sz="3200" dirty="0" smtClean="0"/>
          </a:p>
          <a:p>
            <a:r>
              <a:rPr lang="en-US" sz="3200" dirty="0" smtClean="0"/>
              <a:t>Resistant to high concentrations of salt</a:t>
            </a:r>
          </a:p>
          <a:p>
            <a:r>
              <a:rPr lang="en-US" sz="3200" dirty="0" smtClean="0"/>
              <a:t>Can survive long periods on </a:t>
            </a:r>
            <a:r>
              <a:rPr lang="en-US" sz="3200" dirty="0" smtClean="0"/>
              <a:t>dry </a:t>
            </a:r>
            <a:r>
              <a:rPr lang="en-US" sz="3200" dirty="0" smtClean="0"/>
              <a:t>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195</TotalTime>
  <Words>539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Staphylococcus</vt:lpstr>
      <vt:lpstr>Classification</vt:lpstr>
      <vt:lpstr>Organism </vt:lpstr>
      <vt:lpstr>Slide 4</vt:lpstr>
      <vt:lpstr>Slide 5</vt:lpstr>
      <vt:lpstr>Slide 6</vt:lpstr>
      <vt:lpstr>Staphylococcus aureus?</vt:lpstr>
      <vt:lpstr>Gastro-enteritis</vt:lpstr>
      <vt:lpstr>Persistency in nature</vt:lpstr>
      <vt:lpstr>Source</vt:lpstr>
      <vt:lpstr>Slide 11</vt:lpstr>
      <vt:lpstr>Slide 12</vt:lpstr>
      <vt:lpstr>Symptoms</vt:lpstr>
      <vt:lpstr>Diagnosis</vt:lpstr>
      <vt:lpstr>Diagnosis </vt:lpstr>
      <vt:lpstr>Slide 16</vt:lpstr>
      <vt:lpstr>Prevention</vt:lpstr>
    </vt:vector>
  </TitlesOfParts>
  <Company>MUW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Staphylococcus aureus</dc:title>
  <dc:creator>Lauren D. Brandon</dc:creator>
  <cp:lastModifiedBy>Dr. Zubair</cp:lastModifiedBy>
  <cp:revision>24</cp:revision>
  <dcterms:created xsi:type="dcterms:W3CDTF">2009-03-16T21:20:54Z</dcterms:created>
  <dcterms:modified xsi:type="dcterms:W3CDTF">2013-08-21T04:36:20Z</dcterms:modified>
</cp:coreProperties>
</file>