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367" r:id="rId3"/>
    <p:sldId id="309" r:id="rId4"/>
    <p:sldId id="311" r:id="rId5"/>
    <p:sldId id="293" r:id="rId6"/>
    <p:sldId id="292" r:id="rId7"/>
    <p:sldId id="354" r:id="rId8"/>
    <p:sldId id="356" r:id="rId9"/>
    <p:sldId id="351" r:id="rId10"/>
    <p:sldId id="295" r:id="rId11"/>
    <p:sldId id="357" r:id="rId12"/>
    <p:sldId id="359" r:id="rId13"/>
    <p:sldId id="333" r:id="rId14"/>
    <p:sldId id="257" r:id="rId15"/>
    <p:sldId id="297" r:id="rId16"/>
    <p:sldId id="361" r:id="rId17"/>
    <p:sldId id="331" r:id="rId18"/>
    <p:sldId id="313" r:id="rId19"/>
    <p:sldId id="315" r:id="rId20"/>
    <p:sldId id="316" r:id="rId21"/>
    <p:sldId id="317" r:id="rId22"/>
    <p:sldId id="366" r:id="rId23"/>
    <p:sldId id="314" r:id="rId24"/>
    <p:sldId id="320" r:id="rId25"/>
    <p:sldId id="363" r:id="rId26"/>
    <p:sldId id="324" r:id="rId27"/>
    <p:sldId id="345" r:id="rId28"/>
    <p:sldId id="342" r:id="rId29"/>
    <p:sldId id="346" r:id="rId30"/>
    <p:sldId id="347" r:id="rId31"/>
    <p:sldId id="349" r:id="rId32"/>
    <p:sldId id="350" r:id="rId33"/>
    <p:sldId id="344" r:id="rId34"/>
    <p:sldId id="276"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00FFFF"/>
    <a:srgbClr val="CC00CC"/>
    <a:srgbClr val="FF99FF"/>
    <a:srgbClr val="0000CC"/>
    <a:srgbClr val="33CC33"/>
    <a:srgbClr val="00CC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2945" autoAdjust="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clustered"/>
        <c:ser>
          <c:idx val="0"/>
          <c:order val="0"/>
          <c:tx>
            <c:strRef>
              <c:f>Sheet1!$L$7:$M$7</c:f>
              <c:strCache>
                <c:ptCount val="1"/>
                <c:pt idx="0">
                  <c:v>1days</c:v>
                </c:pt>
              </c:strCache>
            </c:strRef>
          </c:tx>
          <c:cat>
            <c:strRef>
              <c:f>Sheet1!$N$6:$Q$6</c:f>
              <c:strCache>
                <c:ptCount val="4"/>
                <c:pt idx="0">
                  <c:v>control</c:v>
                </c:pt>
                <c:pt idx="1">
                  <c:v>Bitter melon-0.50%</c:v>
                </c:pt>
                <c:pt idx="2">
                  <c:v>Bitter melon-0.75%</c:v>
                </c:pt>
                <c:pt idx="3">
                  <c:v>Bitter melon-1.0%</c:v>
                </c:pt>
              </c:strCache>
            </c:strRef>
          </c:cat>
          <c:val>
            <c:numRef>
              <c:f>Sheet1!$N$7:$Q$7</c:f>
              <c:numCache>
                <c:formatCode>General</c:formatCode>
                <c:ptCount val="4"/>
                <c:pt idx="0">
                  <c:v>0.98</c:v>
                </c:pt>
                <c:pt idx="1">
                  <c:v>0.81</c:v>
                </c:pt>
                <c:pt idx="2">
                  <c:v>0.71000000000000063</c:v>
                </c:pt>
                <c:pt idx="3">
                  <c:v>0.71000000000000063</c:v>
                </c:pt>
              </c:numCache>
            </c:numRef>
          </c:val>
        </c:ser>
        <c:ser>
          <c:idx val="1"/>
          <c:order val="1"/>
          <c:tx>
            <c:strRef>
              <c:f>Sheet1!$L$8:$M$8</c:f>
              <c:strCache>
                <c:ptCount val="1"/>
                <c:pt idx="0">
                  <c:v>7 days</c:v>
                </c:pt>
              </c:strCache>
            </c:strRef>
          </c:tx>
          <c:cat>
            <c:strRef>
              <c:f>Sheet1!$N$6:$Q$6</c:f>
              <c:strCache>
                <c:ptCount val="4"/>
                <c:pt idx="0">
                  <c:v>control</c:v>
                </c:pt>
                <c:pt idx="1">
                  <c:v>Bitter melon-0.50%</c:v>
                </c:pt>
                <c:pt idx="2">
                  <c:v>Bitter melon-0.75%</c:v>
                </c:pt>
                <c:pt idx="3">
                  <c:v>Bitter melon-1.0%</c:v>
                </c:pt>
              </c:strCache>
            </c:strRef>
          </c:cat>
          <c:val>
            <c:numRef>
              <c:f>Sheet1!$N$8:$Q$8</c:f>
              <c:numCache>
                <c:formatCode>General</c:formatCode>
                <c:ptCount val="4"/>
                <c:pt idx="0">
                  <c:v>1.2</c:v>
                </c:pt>
                <c:pt idx="1">
                  <c:v>0.6400000000000029</c:v>
                </c:pt>
                <c:pt idx="2">
                  <c:v>0.75000000000000266</c:v>
                </c:pt>
                <c:pt idx="3">
                  <c:v>0.75000000000000266</c:v>
                </c:pt>
              </c:numCache>
            </c:numRef>
          </c:val>
        </c:ser>
        <c:ser>
          <c:idx val="2"/>
          <c:order val="2"/>
          <c:tx>
            <c:strRef>
              <c:f>Sheet1!$L$9:$M$9</c:f>
              <c:strCache>
                <c:ptCount val="1"/>
                <c:pt idx="0">
                  <c:v>14 days</c:v>
                </c:pt>
              </c:strCache>
            </c:strRef>
          </c:tx>
          <c:cat>
            <c:strRef>
              <c:f>Sheet1!$N$6:$Q$6</c:f>
              <c:strCache>
                <c:ptCount val="4"/>
                <c:pt idx="0">
                  <c:v>control</c:v>
                </c:pt>
                <c:pt idx="1">
                  <c:v>Bitter melon-0.50%</c:v>
                </c:pt>
                <c:pt idx="2">
                  <c:v>Bitter melon-0.75%</c:v>
                </c:pt>
                <c:pt idx="3">
                  <c:v>Bitter melon-1.0%</c:v>
                </c:pt>
              </c:strCache>
            </c:strRef>
          </c:cat>
          <c:val>
            <c:numRef>
              <c:f>Sheet1!$N$9:$Q$9</c:f>
              <c:numCache>
                <c:formatCode>General</c:formatCode>
                <c:ptCount val="4"/>
                <c:pt idx="0">
                  <c:v>2.8499999999999988</c:v>
                </c:pt>
                <c:pt idx="1">
                  <c:v>1.3800000000000001</c:v>
                </c:pt>
                <c:pt idx="2">
                  <c:v>1.22</c:v>
                </c:pt>
                <c:pt idx="3">
                  <c:v>1.180000000000005</c:v>
                </c:pt>
              </c:numCache>
            </c:numRef>
          </c:val>
        </c:ser>
        <c:shape val="cylinder"/>
        <c:axId val="43028480"/>
        <c:axId val="43030016"/>
        <c:axId val="0"/>
      </c:bar3DChart>
      <c:catAx>
        <c:axId val="43028480"/>
        <c:scaling>
          <c:orientation val="minMax"/>
        </c:scaling>
        <c:axPos val="b"/>
        <c:tickLblPos val="nextTo"/>
        <c:crossAx val="43030016"/>
        <c:crosses val="autoZero"/>
        <c:auto val="1"/>
        <c:lblAlgn val="ctr"/>
        <c:lblOffset val="100"/>
      </c:catAx>
      <c:valAx>
        <c:axId val="43030016"/>
        <c:scaling>
          <c:orientation val="minMax"/>
        </c:scaling>
        <c:axPos val="l"/>
        <c:majorGridlines/>
        <c:numFmt formatCode="General" sourceLinked="1"/>
        <c:tickLblPos val="nextTo"/>
        <c:crossAx val="43028480"/>
        <c:crosses val="autoZero"/>
        <c:crossBetween val="between"/>
      </c:valAx>
    </c:plotArea>
    <c:legend>
      <c:legendPos val="r"/>
      <c:layout/>
    </c:legend>
    <c:plotVisOnly val="1"/>
  </c:chart>
  <c:externalData r:id="rId1"/>
  <c:userShapes r:id="rId2"/>
</c:chartSpace>
</file>

<file path=ppt/drawings/drawing1.xml><?xml version="1.0" encoding="utf-8"?>
<c:userShapes xmlns:c="http://schemas.openxmlformats.org/drawingml/2006/chart">
  <cdr:relSizeAnchor xmlns:cdr="http://schemas.openxmlformats.org/drawingml/2006/chartDrawing">
    <cdr:from>
      <cdr:x>0.4125</cdr:x>
      <cdr:y>0.09375</cdr:y>
    </cdr:from>
    <cdr:to>
      <cdr:x>1</cdr:x>
      <cdr:y>0.27431</cdr:y>
    </cdr:to>
    <cdr:sp macro="" textlink="">
      <cdr:nvSpPr>
        <cdr:cNvPr id="2" name="TextBox 1"/>
        <cdr:cNvSpPr txBox="1"/>
      </cdr:nvSpPr>
      <cdr:spPr>
        <a:xfrm xmlns:a="http://schemas.openxmlformats.org/drawingml/2006/main">
          <a:off x="1885950" y="257175"/>
          <a:ext cx="2686050" cy="4953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100" b="1" dirty="0" smtClean="0">
              <a:solidFill>
                <a:srgbClr val="7030A0"/>
              </a:solidFill>
            </a:rPr>
            <a:t>TBA </a:t>
          </a:r>
          <a:r>
            <a:rPr lang="en-US" sz="1100" b="1" dirty="0">
              <a:solidFill>
                <a:srgbClr val="7030A0"/>
              </a:solidFill>
            </a:rPr>
            <a:t>value of chicken nuggets </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25559756-EDE8-426E-8DEF-5910B28D1E49}" type="datetimeFigureOut">
              <a:rPr lang="en-US" smtClean="0"/>
              <a:pPr/>
              <a:t>11/11/2013</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A1989BE4-5459-44E9-A867-EEB430C6357C}"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5559756-EDE8-426E-8DEF-5910B28D1E49}" type="datetimeFigureOut">
              <a:rPr lang="en-US" smtClean="0"/>
              <a:pPr/>
              <a:t>11/11/2013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1989BE4-5459-44E9-A867-EEB430C635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5559756-EDE8-426E-8DEF-5910B28D1E49}" type="datetimeFigureOut">
              <a:rPr lang="en-US" smtClean="0"/>
              <a:pPr/>
              <a:t>11/11/2013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1989BE4-5459-44E9-A867-EEB430C635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5559756-EDE8-426E-8DEF-5910B28D1E49}" type="datetimeFigureOut">
              <a:rPr lang="en-US" smtClean="0"/>
              <a:pPr/>
              <a:t>11/11/2013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1989BE4-5459-44E9-A867-EEB430C635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5559756-EDE8-426E-8DEF-5910B28D1E49}" type="datetimeFigureOut">
              <a:rPr lang="en-US" smtClean="0"/>
              <a:pPr/>
              <a:t>11/11/2013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1989BE4-5459-44E9-A867-EEB430C6357C}"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5559756-EDE8-426E-8DEF-5910B28D1E49}" type="datetimeFigureOut">
              <a:rPr lang="en-US" smtClean="0"/>
              <a:pPr/>
              <a:t>11/11/2013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1989BE4-5459-44E9-A867-EEB430C635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5559756-EDE8-426E-8DEF-5910B28D1E49}" type="datetimeFigureOut">
              <a:rPr lang="en-US" smtClean="0"/>
              <a:pPr/>
              <a:t>11/11/2013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1989BE4-5459-44E9-A867-EEB430C6357C}"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5559756-EDE8-426E-8DEF-5910B28D1E49}" type="datetimeFigureOut">
              <a:rPr lang="en-US" smtClean="0"/>
              <a:pPr/>
              <a:t>11/11/2013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1989BE4-5459-44E9-A867-EEB430C635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5559756-EDE8-426E-8DEF-5910B28D1E49}" type="datetimeFigureOut">
              <a:rPr lang="en-US" smtClean="0"/>
              <a:pPr/>
              <a:t>11/11/2013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1989BE4-5459-44E9-A867-EEB430C635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5559756-EDE8-426E-8DEF-5910B28D1E49}" type="datetimeFigureOut">
              <a:rPr lang="en-US" smtClean="0"/>
              <a:pPr/>
              <a:t>11/11/2013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1989BE4-5459-44E9-A867-EEB430C635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25559756-EDE8-426E-8DEF-5910B28D1E49}" type="datetimeFigureOut">
              <a:rPr lang="en-US" smtClean="0"/>
              <a:pPr/>
              <a:t>11/11/2013</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A1989BE4-5459-44E9-A867-EEB430C635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25559756-EDE8-426E-8DEF-5910B28D1E49}" type="datetimeFigureOut">
              <a:rPr lang="en-US" smtClean="0"/>
              <a:pPr/>
              <a:t>11/11/2013</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A1989BE4-5459-44E9-A867-EEB430C6357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6.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114800" y="4648200"/>
            <a:ext cx="3886200" cy="1295400"/>
          </a:xfrm>
          <a:noFill/>
        </p:spPr>
        <p:txBody>
          <a:bodyPr>
            <a:normAutofit fontScale="25000" lnSpcReduction="20000"/>
          </a:bodyPr>
          <a:lstStyle/>
          <a:p>
            <a:pPr algn="r"/>
            <a:endParaRPr lang="en-US" sz="9600" b="1" dirty="0" smtClean="0">
              <a:solidFill>
                <a:srgbClr val="CC00CC"/>
              </a:solidFill>
              <a:latin typeface="Algerian" pitchFamily="82" charset="0"/>
            </a:endParaRPr>
          </a:p>
          <a:p>
            <a:pPr algn="r"/>
            <a:endParaRPr lang="en-US" sz="9600" b="1" dirty="0" smtClean="0">
              <a:solidFill>
                <a:srgbClr val="CC00CC"/>
              </a:solidFill>
              <a:latin typeface="Algerian" pitchFamily="82" charset="0"/>
            </a:endParaRPr>
          </a:p>
          <a:p>
            <a:pPr algn="r"/>
            <a:endParaRPr lang="en-US" sz="9600" b="1" dirty="0" smtClean="0">
              <a:solidFill>
                <a:srgbClr val="CC00CC"/>
              </a:solidFill>
              <a:latin typeface="Algerian" pitchFamily="82" charset="0"/>
            </a:endParaRPr>
          </a:p>
          <a:p>
            <a:pPr algn="r"/>
            <a:endParaRPr lang="en-US" sz="9600" b="1" dirty="0" smtClean="0">
              <a:solidFill>
                <a:srgbClr val="CC00CC"/>
              </a:solidFill>
              <a:latin typeface="Algerian" pitchFamily="82" charset="0"/>
            </a:endParaRPr>
          </a:p>
          <a:p>
            <a:pPr algn="r"/>
            <a:endParaRPr lang="en-US" sz="9600" b="1" dirty="0" smtClean="0">
              <a:solidFill>
                <a:srgbClr val="CC00CC"/>
              </a:solidFill>
              <a:latin typeface="Algerian" pitchFamily="82" charset="0"/>
            </a:endParaRPr>
          </a:p>
          <a:p>
            <a:pPr algn="r"/>
            <a:endParaRPr lang="en-US" sz="9600" b="1" dirty="0" smtClean="0">
              <a:solidFill>
                <a:srgbClr val="CC00CC"/>
              </a:solidFill>
              <a:latin typeface="Algerian" pitchFamily="82" charset="0"/>
            </a:endParaRPr>
          </a:p>
          <a:p>
            <a:pPr algn="r"/>
            <a:endParaRPr lang="en-US" sz="9600" b="1" dirty="0" smtClean="0">
              <a:solidFill>
                <a:srgbClr val="CC00CC"/>
              </a:solidFill>
              <a:latin typeface="Algerian" pitchFamily="82" charset="0"/>
            </a:endParaRPr>
          </a:p>
          <a:p>
            <a:pPr algn="r"/>
            <a:r>
              <a:rPr lang="en-US" sz="9600" b="1" dirty="0" err="1" smtClean="0">
                <a:solidFill>
                  <a:srgbClr val="CC00CC"/>
                </a:solidFill>
                <a:latin typeface="Algerian" pitchFamily="82" charset="0"/>
              </a:rPr>
              <a:t>Divya</a:t>
            </a:r>
            <a:endParaRPr lang="en-US" sz="9600" b="1" dirty="0" smtClean="0">
              <a:solidFill>
                <a:srgbClr val="CC00CC"/>
              </a:solidFill>
              <a:latin typeface="Algerian" pitchFamily="82" charset="0"/>
            </a:endParaRPr>
          </a:p>
          <a:p>
            <a:pPr algn="r"/>
            <a:r>
              <a:rPr lang="en-US" sz="9600" b="1" dirty="0" smtClean="0">
                <a:solidFill>
                  <a:srgbClr val="0070C0"/>
                </a:solidFill>
                <a:latin typeface="Chiller" pitchFamily="82" charset="0"/>
              </a:rPr>
              <a:t>Sr. Scientist</a:t>
            </a:r>
          </a:p>
          <a:p>
            <a:pPr algn="r"/>
            <a:r>
              <a:rPr lang="en-US" sz="9600" b="1" dirty="0" smtClean="0">
                <a:solidFill>
                  <a:srgbClr val="0070C0"/>
                </a:solidFill>
                <a:latin typeface="Chiller" pitchFamily="82" charset="0"/>
              </a:rPr>
              <a:t>Avian Nutrition and Feed Technology</a:t>
            </a:r>
          </a:p>
          <a:p>
            <a:pPr algn="r"/>
            <a:r>
              <a:rPr lang="en-US" sz="9600" b="1" dirty="0" smtClean="0">
                <a:solidFill>
                  <a:srgbClr val="0070C0"/>
                </a:solidFill>
                <a:latin typeface="Chiller" pitchFamily="82" charset="0"/>
              </a:rPr>
              <a:t>CARI,  </a:t>
            </a:r>
            <a:r>
              <a:rPr lang="en-US" sz="9600" b="1" dirty="0" err="1" smtClean="0">
                <a:solidFill>
                  <a:srgbClr val="0070C0"/>
                </a:solidFill>
                <a:latin typeface="Chiller" pitchFamily="82" charset="0"/>
              </a:rPr>
              <a:t>Izatnager</a:t>
            </a:r>
            <a:r>
              <a:rPr lang="en-US" sz="9600" b="1" dirty="0" smtClean="0">
                <a:solidFill>
                  <a:srgbClr val="0070C0"/>
                </a:solidFill>
                <a:latin typeface="Chiller" pitchFamily="82" charset="0"/>
              </a:rPr>
              <a:t> Bareilly</a:t>
            </a:r>
            <a:r>
              <a:rPr lang="en-US" sz="9600" dirty="0" smtClean="0">
                <a:solidFill>
                  <a:srgbClr val="0070C0"/>
                </a:solidFill>
                <a:latin typeface="Chiller" pitchFamily="82" charset="0"/>
              </a:rPr>
              <a:t>.</a:t>
            </a:r>
            <a:endParaRPr lang="en-US" sz="9600" dirty="0">
              <a:solidFill>
                <a:srgbClr val="0070C0"/>
              </a:solidFill>
              <a:latin typeface="Chiller" pitchFamily="82" charset="0"/>
            </a:endParaRPr>
          </a:p>
        </p:txBody>
      </p:sp>
      <p:pic>
        <p:nvPicPr>
          <p:cNvPr id="4" name="Picture 2" descr="http://image.slidesharecdn.com/antioxidants-110903132133-phpapp02/95/slide-2-728.jpg?1315075035"/>
          <p:cNvPicPr>
            <a:picLocks noChangeAspect="1" noChangeArrowheads="1"/>
          </p:cNvPicPr>
          <p:nvPr/>
        </p:nvPicPr>
        <p:blipFill>
          <a:blip r:embed="rId2"/>
          <a:srcRect b="32601"/>
          <a:stretch>
            <a:fillRect/>
          </a:stretch>
        </p:blipFill>
        <p:spPr bwMode="auto">
          <a:xfrm>
            <a:off x="1143000" y="1143000"/>
            <a:ext cx="6629400" cy="3352800"/>
          </a:xfrm>
          <a:prstGeom prst="rect">
            <a:avLst/>
          </a:prstGeom>
          <a:noFill/>
        </p:spPr>
      </p:pic>
      <p:sp>
        <p:nvSpPr>
          <p:cNvPr id="5" name="TextBox 4"/>
          <p:cNvSpPr txBox="1"/>
          <p:nvPr/>
        </p:nvSpPr>
        <p:spPr>
          <a:xfrm>
            <a:off x="5334000" y="1981200"/>
            <a:ext cx="3048000" cy="769441"/>
          </a:xfrm>
          <a:prstGeom prst="rect">
            <a:avLst/>
          </a:prstGeom>
          <a:noFill/>
        </p:spPr>
        <p:txBody>
          <a:bodyPr wrap="square" rtlCol="0">
            <a:spAutoFit/>
          </a:bodyPr>
          <a:lstStyle/>
          <a:p>
            <a:r>
              <a:rPr lang="en-US" sz="4000" b="1" dirty="0" smtClean="0">
                <a:solidFill>
                  <a:srgbClr val="0000CC"/>
                </a:solidFill>
                <a:latin typeface="Monotype Corsiva" pitchFamily="66" charset="0"/>
              </a:rPr>
              <a:t>  </a:t>
            </a:r>
            <a:r>
              <a:rPr lang="en-US" sz="4000" b="1" dirty="0" smtClean="0">
                <a:solidFill>
                  <a:srgbClr val="CC00CC"/>
                </a:solidFill>
                <a:latin typeface="Monotype Corsiva" pitchFamily="66" charset="0"/>
              </a:rPr>
              <a:t>and  </a:t>
            </a:r>
            <a:r>
              <a:rPr lang="en-US" sz="4400" b="1" dirty="0" smtClean="0">
                <a:solidFill>
                  <a:srgbClr val="0000CC"/>
                </a:solidFill>
                <a:latin typeface="Monotype Corsiva" pitchFamily="66" charset="0"/>
              </a:rPr>
              <a:t>Health</a:t>
            </a:r>
            <a:endParaRPr lang="en-US" sz="4400" b="1" dirty="0">
              <a:solidFill>
                <a:srgbClr val="0000CC"/>
              </a:solidFill>
              <a:latin typeface="Monotype Corsiva" pitchFamily="66" charset="0"/>
            </a:endParaRPr>
          </a:p>
        </p:txBody>
      </p:sp>
      <p:sp>
        <p:nvSpPr>
          <p:cNvPr id="2" name="Title 1"/>
          <p:cNvSpPr>
            <a:spLocks noGrp="1"/>
          </p:cNvSpPr>
          <p:nvPr>
            <p:ph type="ctrTitle"/>
          </p:nvPr>
        </p:nvSpPr>
        <p:spPr>
          <a:xfrm>
            <a:off x="685800" y="685801"/>
            <a:ext cx="7772400" cy="609599"/>
          </a:xfrm>
        </p:spPr>
        <p:txBody>
          <a:bodyPr>
            <a:normAutofit fontScale="90000"/>
          </a:bodyPr>
          <a:lstStyle/>
          <a:p>
            <a:pPr algn="l"/>
            <a:r>
              <a:rPr lang="en-US" sz="4000" dirty="0" smtClean="0">
                <a:solidFill>
                  <a:schemeClr val="accent6">
                    <a:lumMod val="60000"/>
                    <a:lumOff val="40000"/>
                  </a:schemeClr>
                </a:solidFill>
                <a:latin typeface="Monotype Corsiva" pitchFamily="66" charset="0"/>
              </a:rPr>
              <a:t> </a:t>
            </a:r>
            <a:r>
              <a:rPr lang="en-US" sz="4000" dirty="0" smtClean="0">
                <a:solidFill>
                  <a:schemeClr val="accent2">
                    <a:lumMod val="40000"/>
                    <a:lumOff val="60000"/>
                  </a:schemeClr>
                </a:solidFill>
                <a:latin typeface="Monotype Corsiva" pitchFamily="66" charset="0"/>
              </a:rPr>
              <a:t>Free  radical </a:t>
            </a:r>
            <a:endParaRPr lang="en-US" sz="4000" dirty="0">
              <a:solidFill>
                <a:schemeClr val="accent2">
                  <a:lumMod val="40000"/>
                  <a:lumOff val="60000"/>
                </a:schemeClr>
              </a:solidFill>
              <a:latin typeface="Monotype Corsiva" pitchFamily="66" charset="0"/>
            </a:endParaRPr>
          </a:p>
        </p:txBody>
      </p:sp>
      <p:sp>
        <p:nvSpPr>
          <p:cNvPr id="6" name="TextBox 5"/>
          <p:cNvSpPr txBox="1"/>
          <p:nvPr/>
        </p:nvSpPr>
        <p:spPr>
          <a:xfrm>
            <a:off x="1524000" y="1371600"/>
            <a:ext cx="1219200" cy="523220"/>
          </a:xfrm>
          <a:prstGeom prst="rect">
            <a:avLst/>
          </a:prstGeom>
          <a:noFill/>
        </p:spPr>
        <p:txBody>
          <a:bodyPr wrap="square" rtlCol="0">
            <a:spAutoFit/>
          </a:bodyPr>
          <a:lstStyle/>
          <a:p>
            <a:r>
              <a:rPr lang="en-US" sz="2800" b="1" dirty="0" smtClean="0">
                <a:solidFill>
                  <a:srgbClr val="C00000"/>
                </a:solidFill>
                <a:latin typeface="Monotype Corsiva" pitchFamily="66" charset="0"/>
              </a:rPr>
              <a:t> </a:t>
            </a:r>
            <a:endParaRPr lang="en-US" sz="2800" b="1" dirty="0">
              <a:solidFill>
                <a:srgbClr val="C00000"/>
              </a:solidFill>
              <a:latin typeface="Monotype Corsiva"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srcRect/>
          <a:stretch>
            <a:fillRect/>
          </a:stretch>
        </p:blipFill>
        <p:spPr bwMode="auto">
          <a:xfrm>
            <a:off x="2057400" y="838200"/>
            <a:ext cx="4752975" cy="4800600"/>
          </a:xfrm>
          <a:prstGeom prst="rect">
            <a:avLst/>
          </a:prstGeom>
          <a:noFill/>
          <a:ln w="9525">
            <a:noFill/>
            <a:miter lim="800000"/>
            <a:headEnd/>
            <a:tailEnd/>
          </a:ln>
        </p:spPr>
      </p:pic>
      <p:sp>
        <p:nvSpPr>
          <p:cNvPr id="5" name="Rectangle 4"/>
          <p:cNvSpPr/>
          <p:nvPr/>
        </p:nvSpPr>
        <p:spPr>
          <a:xfrm>
            <a:off x="1447800" y="152400"/>
            <a:ext cx="5715000" cy="584775"/>
          </a:xfrm>
          <a:prstGeom prst="rect">
            <a:avLst/>
          </a:prstGeom>
        </p:spPr>
        <p:txBody>
          <a:bodyPr wrap="square">
            <a:spAutoFit/>
          </a:bodyPr>
          <a:lstStyle/>
          <a:p>
            <a:r>
              <a:rPr lang="en-US" sz="3200" b="1" dirty="0" smtClean="0">
                <a:solidFill>
                  <a:srgbClr val="00B0F0"/>
                </a:solidFill>
              </a:rPr>
              <a:t>        Free Radical Oxidation</a:t>
            </a:r>
            <a:endParaRPr lang="en-US" sz="3200" b="1" dirty="0">
              <a:solidFill>
                <a:srgbClr val="00B0F0"/>
              </a:solidFill>
            </a:endParaRPr>
          </a:p>
        </p:txBody>
      </p:sp>
      <p:sp>
        <p:nvSpPr>
          <p:cNvPr id="6" name="Rectangle 5"/>
          <p:cNvSpPr/>
          <p:nvPr/>
        </p:nvSpPr>
        <p:spPr>
          <a:xfrm>
            <a:off x="0" y="2819400"/>
            <a:ext cx="2438400" cy="1569660"/>
          </a:xfrm>
          <a:prstGeom prst="rect">
            <a:avLst/>
          </a:prstGeom>
        </p:spPr>
        <p:txBody>
          <a:bodyPr wrap="square">
            <a:spAutoFit/>
          </a:bodyPr>
          <a:lstStyle/>
          <a:p>
            <a:r>
              <a:rPr lang="en-US" sz="2400" b="1" dirty="0" smtClean="0">
                <a:solidFill>
                  <a:srgbClr val="00B0F0"/>
                </a:solidFill>
              </a:rPr>
              <a:t>Stable  antioxidant</a:t>
            </a:r>
          </a:p>
          <a:p>
            <a:r>
              <a:rPr lang="en-US" sz="2400" b="1" dirty="0" smtClean="0">
                <a:solidFill>
                  <a:srgbClr val="00B0F0"/>
                </a:solidFill>
              </a:rPr>
              <a:t>radical breaks the cycle</a:t>
            </a:r>
            <a:endParaRPr lang="en-US" sz="2400" b="1" dirty="0">
              <a:solidFill>
                <a:srgbClr val="00B0F0"/>
              </a:solidFill>
            </a:endParaRPr>
          </a:p>
        </p:txBody>
      </p:sp>
      <p:sp>
        <p:nvSpPr>
          <p:cNvPr id="7" name="Rectangle 6"/>
          <p:cNvSpPr/>
          <p:nvPr/>
        </p:nvSpPr>
        <p:spPr>
          <a:xfrm>
            <a:off x="6248400" y="3200400"/>
            <a:ext cx="2667000" cy="830997"/>
          </a:xfrm>
          <a:prstGeom prst="rect">
            <a:avLst/>
          </a:prstGeom>
        </p:spPr>
        <p:txBody>
          <a:bodyPr wrap="square">
            <a:spAutoFit/>
          </a:bodyPr>
          <a:lstStyle/>
          <a:p>
            <a:r>
              <a:rPr lang="en-US" sz="2400" b="1" dirty="0" smtClean="0">
                <a:solidFill>
                  <a:srgbClr val="00B0F0"/>
                </a:solidFill>
              </a:rPr>
              <a:t>(unstable </a:t>
            </a:r>
            <a:r>
              <a:rPr lang="en-US" sz="2400" b="1" dirty="0" err="1" smtClean="0">
                <a:solidFill>
                  <a:srgbClr val="00B0F0"/>
                </a:solidFill>
              </a:rPr>
              <a:t>peroxyl</a:t>
            </a:r>
            <a:r>
              <a:rPr lang="en-US" sz="2400" b="1" dirty="0" smtClean="0">
                <a:solidFill>
                  <a:srgbClr val="00B0F0"/>
                </a:solidFill>
              </a:rPr>
              <a:t> radical)</a:t>
            </a:r>
            <a:endParaRPr lang="en-US" sz="2400" b="1" dirty="0">
              <a:solidFill>
                <a:srgbClr val="00B0F0"/>
              </a:solidFill>
            </a:endParaRPr>
          </a:p>
        </p:txBody>
      </p:sp>
      <p:sp>
        <p:nvSpPr>
          <p:cNvPr id="8" name="Explosion 2 7"/>
          <p:cNvSpPr/>
          <p:nvPr/>
        </p:nvSpPr>
        <p:spPr>
          <a:xfrm>
            <a:off x="2286000" y="2895600"/>
            <a:ext cx="914400" cy="914400"/>
          </a:xfrm>
          <a:prstGeom prst="irregularSeal2">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981200" y="5791200"/>
            <a:ext cx="4572000" cy="923330"/>
          </a:xfrm>
          <a:prstGeom prst="rect">
            <a:avLst/>
          </a:prstGeom>
        </p:spPr>
        <p:txBody>
          <a:bodyPr wrap="square">
            <a:spAutoFit/>
          </a:bodyPr>
          <a:lstStyle/>
          <a:p>
            <a:r>
              <a:rPr lang="en-US" b="1" dirty="0" err="1" smtClean="0"/>
              <a:t>Aldehydes</a:t>
            </a:r>
            <a:r>
              <a:rPr lang="en-US" b="1" dirty="0" smtClean="0"/>
              <a:t>, organic acids, alcohols, </a:t>
            </a:r>
            <a:r>
              <a:rPr lang="en-US" b="1" dirty="0" err="1" smtClean="0"/>
              <a:t>ketones</a:t>
            </a:r>
            <a:endParaRPr lang="en-US" b="1" dirty="0" smtClean="0"/>
          </a:p>
          <a:p>
            <a:r>
              <a:rPr lang="en-US" dirty="0" smtClean="0"/>
              <a:t>(</a:t>
            </a:r>
            <a:r>
              <a:rPr lang="en-US" dirty="0" err="1" smtClean="0"/>
              <a:t>hydroperoxide</a:t>
            </a:r>
            <a:r>
              <a:rPr lang="en-US" dirty="0" smtClean="0"/>
              <a:t> breakdown products contribute off flavors)</a:t>
            </a:r>
            <a:endParaRPr lang="en-US" dirty="0"/>
          </a:p>
        </p:txBody>
      </p:sp>
      <p:sp>
        <p:nvSpPr>
          <p:cNvPr id="10" name="Down Arrow 9"/>
          <p:cNvSpPr/>
          <p:nvPr/>
        </p:nvSpPr>
        <p:spPr>
          <a:xfrm>
            <a:off x="4267200" y="5334000"/>
            <a:ext cx="484632"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6172200" y="4648200"/>
            <a:ext cx="2971800" cy="1938992"/>
          </a:xfrm>
          <a:prstGeom prst="rect">
            <a:avLst/>
          </a:prstGeom>
        </p:spPr>
        <p:txBody>
          <a:bodyPr wrap="square">
            <a:spAutoFit/>
          </a:bodyPr>
          <a:lstStyle/>
          <a:p>
            <a:r>
              <a:rPr lang="en-IN" dirty="0" smtClean="0">
                <a:solidFill>
                  <a:schemeClr val="tx2">
                    <a:lumMod val="50000"/>
                  </a:schemeClr>
                </a:solidFill>
                <a:latin typeface="Bauhaus 93" pitchFamily="82" charset="0"/>
              </a:rPr>
              <a:t> </a:t>
            </a:r>
            <a:r>
              <a:rPr lang="en-IN" sz="2400" b="1" dirty="0" smtClean="0">
                <a:solidFill>
                  <a:srgbClr val="C00000"/>
                </a:solidFill>
                <a:latin typeface="Bauhaus 93" pitchFamily="82" charset="0"/>
              </a:rPr>
              <a:t>R* + O</a:t>
            </a:r>
            <a:r>
              <a:rPr lang="en-IN" sz="2400" b="1" baseline="-25000" dirty="0" smtClean="0">
                <a:solidFill>
                  <a:srgbClr val="C00000"/>
                </a:solidFill>
                <a:latin typeface="Bauhaus 93" pitchFamily="82" charset="0"/>
              </a:rPr>
              <a:t>2</a:t>
            </a:r>
            <a:r>
              <a:rPr lang="en-IN" sz="2400" b="1" dirty="0" smtClean="0">
                <a:solidFill>
                  <a:srgbClr val="C00000"/>
                </a:solidFill>
                <a:latin typeface="Bauhaus 93" pitchFamily="82" charset="0"/>
              </a:rPr>
              <a:t>	ROO*</a:t>
            </a:r>
            <a:endParaRPr lang="en-US" sz="2400" b="1" dirty="0" smtClean="0">
              <a:solidFill>
                <a:srgbClr val="C00000"/>
              </a:solidFill>
              <a:latin typeface="Bauhaus 93" pitchFamily="82" charset="0"/>
            </a:endParaRPr>
          </a:p>
          <a:p>
            <a:r>
              <a:rPr lang="en-IN" sz="2400" b="1" dirty="0" smtClean="0">
                <a:solidFill>
                  <a:srgbClr val="C00000"/>
                </a:solidFill>
                <a:latin typeface="Bauhaus 93" pitchFamily="82" charset="0"/>
              </a:rPr>
              <a:t> ROO* + RH		ROOH + R*</a:t>
            </a:r>
            <a:endParaRPr lang="en-US" sz="2400" b="1" dirty="0" smtClean="0">
              <a:solidFill>
                <a:srgbClr val="C00000"/>
              </a:solidFill>
              <a:latin typeface="Bauhaus 93" pitchFamily="82" charset="0"/>
            </a:endParaRPr>
          </a:p>
          <a:p>
            <a:r>
              <a:rPr lang="en-IN" sz="2400" b="1" dirty="0" smtClean="0">
                <a:solidFill>
                  <a:srgbClr val="C00000"/>
                </a:solidFill>
                <a:latin typeface="Bauhaus 93" pitchFamily="82" charset="0"/>
              </a:rPr>
              <a:t>    RO* + RH		ROH + R*</a:t>
            </a:r>
            <a:endParaRPr lang="en-US" sz="2400" b="1" dirty="0">
              <a:solidFill>
                <a:srgbClr val="C00000"/>
              </a:solidFill>
              <a:latin typeface="Bauhaus 93" pitchFamily="82" charset="0"/>
            </a:endParaRPr>
          </a:p>
        </p:txBody>
      </p:sp>
      <p:cxnSp>
        <p:nvCxnSpPr>
          <p:cNvPr id="17" name="Straight Arrow Connector 16"/>
          <p:cNvCxnSpPr/>
          <p:nvPr/>
        </p:nvCxnSpPr>
        <p:spPr>
          <a:xfrm>
            <a:off x="7848600" y="59436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7467600" y="48768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10800000">
            <a:off x="5638800" y="5943600"/>
            <a:ext cx="10668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8001000" y="52578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www.amazing-glutathione.com/images/what-are-free-radicals.gif"/>
          <p:cNvPicPr>
            <a:picLocks/>
          </p:cNvPicPr>
          <p:nvPr/>
        </p:nvPicPr>
        <p:blipFill>
          <a:blip r:embed="rId2" cstate="print"/>
          <a:srcRect t="16667"/>
          <a:stretch>
            <a:fillRect/>
          </a:stretch>
        </p:blipFill>
        <p:spPr bwMode="auto">
          <a:xfrm>
            <a:off x="5791200" y="685800"/>
            <a:ext cx="3048000" cy="3886200"/>
          </a:xfrm>
          <a:prstGeom prst="rect">
            <a:avLst/>
          </a:prstGeom>
          <a:noFill/>
          <a:ln w="9525">
            <a:noFill/>
            <a:miter lim="800000"/>
            <a:headEnd/>
            <a:tailEnd/>
          </a:ln>
        </p:spPr>
      </p:pic>
      <p:sp>
        <p:nvSpPr>
          <p:cNvPr id="2" name="Title 1"/>
          <p:cNvSpPr>
            <a:spLocks noGrp="1"/>
          </p:cNvSpPr>
          <p:nvPr>
            <p:ph type="title"/>
          </p:nvPr>
        </p:nvSpPr>
        <p:spPr>
          <a:xfrm>
            <a:off x="914400" y="228600"/>
            <a:ext cx="5257800" cy="914400"/>
          </a:xfrm>
        </p:spPr>
        <p:txBody>
          <a:bodyPr/>
          <a:lstStyle/>
          <a:p>
            <a:r>
              <a:rPr lang="en-US" sz="3600" b="1" dirty="0" smtClean="0"/>
              <a:t>Free radicals damage</a:t>
            </a:r>
            <a:endParaRPr lang="en-US" sz="3600" dirty="0"/>
          </a:p>
        </p:txBody>
      </p:sp>
      <p:sp>
        <p:nvSpPr>
          <p:cNvPr id="3" name="Content Placeholder 2"/>
          <p:cNvSpPr>
            <a:spLocks noGrp="1"/>
          </p:cNvSpPr>
          <p:nvPr>
            <p:ph idx="1"/>
          </p:nvPr>
        </p:nvSpPr>
        <p:spPr>
          <a:xfrm>
            <a:off x="914400" y="1371600"/>
            <a:ext cx="4876800" cy="3429000"/>
          </a:xfrm>
        </p:spPr>
        <p:txBody>
          <a:bodyPr>
            <a:normAutofit fontScale="92500"/>
          </a:bodyPr>
          <a:lstStyle/>
          <a:p>
            <a:pPr algn="just"/>
            <a:r>
              <a:rPr lang="en-US" dirty="0" smtClean="0"/>
              <a:t>Steal electrons from cells, DNA, enzymes and cell membranes. </a:t>
            </a:r>
          </a:p>
          <a:p>
            <a:pPr algn="just"/>
            <a:endParaRPr lang="en-US" dirty="0" smtClean="0"/>
          </a:p>
          <a:p>
            <a:r>
              <a:rPr lang="en-US" dirty="0" smtClean="0">
                <a:solidFill>
                  <a:srgbClr val="FF99FF"/>
                </a:solidFill>
              </a:rPr>
              <a:t>Damage to cell structures,  nucleic acids, lipids and        proteins.</a:t>
            </a:r>
            <a:r>
              <a:rPr lang="en-US" dirty="0" smtClean="0">
                <a:solidFill>
                  <a:srgbClr val="FFC000"/>
                </a:solidFill>
              </a:rPr>
              <a:t> </a:t>
            </a:r>
            <a:endParaRPr lang="en-US" dirty="0" smtClean="0">
              <a:solidFill>
                <a:srgbClr val="FF99FF"/>
              </a:solidFill>
            </a:endParaRPr>
          </a:p>
          <a:p>
            <a:pPr algn="just">
              <a:buNone/>
            </a:pPr>
            <a:endParaRPr lang="en-US" dirty="0" smtClean="0"/>
          </a:p>
        </p:txBody>
      </p:sp>
      <p:sp>
        <p:nvSpPr>
          <p:cNvPr id="7" name="Rectangle 6"/>
          <p:cNvSpPr/>
          <p:nvPr/>
        </p:nvSpPr>
        <p:spPr>
          <a:xfrm>
            <a:off x="838200" y="4953000"/>
            <a:ext cx="8305800" cy="1569660"/>
          </a:xfrm>
          <a:prstGeom prst="rect">
            <a:avLst/>
          </a:prstGeom>
        </p:spPr>
        <p:txBody>
          <a:bodyPr wrap="square">
            <a:spAutoFit/>
          </a:bodyPr>
          <a:lstStyle/>
          <a:p>
            <a:r>
              <a:rPr lang="en-US" sz="2400" dirty="0" smtClean="0"/>
              <a:t>Lipids in cell membranes are very prone to oxidative damage because some free radicals tend to concentrate in the membrane and cause oxidative damage, known </a:t>
            </a:r>
            <a:r>
              <a:rPr lang="en-US" sz="2400" dirty="0" smtClean="0">
                <a:solidFill>
                  <a:srgbClr val="FFC000"/>
                </a:solidFill>
              </a:rPr>
              <a:t>as lipid </a:t>
            </a:r>
            <a:r>
              <a:rPr lang="en-US" sz="2400" dirty="0" err="1" smtClean="0">
                <a:solidFill>
                  <a:srgbClr val="FFC000"/>
                </a:solidFill>
              </a:rPr>
              <a:t>peroxidation</a:t>
            </a:r>
            <a:endParaRPr lang="en-US" sz="2400" dirty="0">
              <a:solidFill>
                <a:srgbClr val="FFC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12064"/>
            <a:ext cx="7086600" cy="554736"/>
          </a:xfrm>
          <a:blipFill>
            <a:blip r:embed="rId2"/>
            <a:tile tx="0" ty="0" sx="100000" sy="100000" flip="none" algn="tl"/>
          </a:blipFill>
        </p:spPr>
        <p:txBody>
          <a:bodyPr/>
          <a:lstStyle/>
          <a:p>
            <a:pPr algn="ctr"/>
            <a:r>
              <a:rPr lang="en-US" sz="3200" b="1" dirty="0" smtClean="0">
                <a:solidFill>
                  <a:srgbClr val="C00000"/>
                </a:solidFill>
              </a:rPr>
              <a:t>Free radical and diseases</a:t>
            </a:r>
            <a:endParaRPr lang="en-US" sz="3200" dirty="0">
              <a:solidFill>
                <a:srgbClr val="C00000"/>
              </a:solidFill>
            </a:endParaRPr>
          </a:p>
        </p:txBody>
      </p:sp>
      <p:sp>
        <p:nvSpPr>
          <p:cNvPr id="3" name="Content Placeholder 2"/>
          <p:cNvSpPr>
            <a:spLocks noGrp="1"/>
          </p:cNvSpPr>
          <p:nvPr>
            <p:ph idx="1"/>
          </p:nvPr>
        </p:nvSpPr>
        <p:spPr>
          <a:xfrm>
            <a:off x="914400" y="990600"/>
            <a:ext cx="7772400" cy="5364960"/>
          </a:xfrm>
        </p:spPr>
        <p:txBody>
          <a:bodyPr>
            <a:normAutofit fontScale="92500"/>
          </a:bodyPr>
          <a:lstStyle/>
          <a:p>
            <a:pPr algn="just">
              <a:buNone/>
            </a:pPr>
            <a:r>
              <a:rPr lang="en-US" b="1" dirty="0" smtClean="0"/>
              <a:t>   </a:t>
            </a:r>
          </a:p>
          <a:p>
            <a:pPr algn="just">
              <a:buNone/>
            </a:pPr>
            <a:r>
              <a:rPr lang="en-US" b="1" dirty="0" smtClean="0"/>
              <a:t> Number of human </a:t>
            </a:r>
            <a:r>
              <a:rPr lang="en-US" b="1" dirty="0" smtClean="0">
                <a:solidFill>
                  <a:srgbClr val="FFFF00"/>
                </a:solidFill>
              </a:rPr>
              <a:t>degenerative</a:t>
            </a:r>
            <a:r>
              <a:rPr lang="en-US" dirty="0" smtClean="0">
                <a:solidFill>
                  <a:srgbClr val="FFFF00"/>
                </a:solidFill>
              </a:rPr>
              <a:t> diseases</a:t>
            </a:r>
            <a:r>
              <a:rPr lang="en-US" i="1" dirty="0" smtClean="0"/>
              <a:t>.</a:t>
            </a:r>
          </a:p>
          <a:p>
            <a:r>
              <a:rPr lang="en-US" sz="2400" dirty="0" smtClean="0">
                <a:solidFill>
                  <a:srgbClr val="FF9900"/>
                </a:solidFill>
              </a:rPr>
              <a:t>Oxidative stress </a:t>
            </a:r>
            <a:r>
              <a:rPr lang="en-US" sz="2400" dirty="0" smtClean="0"/>
              <a:t>is a harmful condition that occurs when  there is an excess of ROS and/or a decrease in antioxidant</a:t>
            </a:r>
          </a:p>
          <a:p>
            <a:pPr marL="60325" indent="7938">
              <a:buNone/>
            </a:pPr>
            <a:r>
              <a:rPr lang="en-US" sz="2400" dirty="0" smtClean="0"/>
              <a:t>     levels, this may caused tissue damage by physical, chemical,    psychological factors that lead to tissue injury in human and causes different diseases </a:t>
            </a:r>
          </a:p>
          <a:p>
            <a:pPr marL="60325" indent="7938">
              <a:buNone/>
            </a:pPr>
            <a:r>
              <a:rPr lang="en-US" sz="2400" dirty="0" smtClean="0">
                <a:solidFill>
                  <a:srgbClr val="FF9900"/>
                </a:solidFill>
              </a:rPr>
              <a:t>      Free radical and ageing</a:t>
            </a:r>
            <a:r>
              <a:rPr lang="en-US" sz="2400" dirty="0" smtClean="0"/>
              <a:t>   Aging pigments (</a:t>
            </a:r>
            <a:r>
              <a:rPr lang="en-US" sz="2400" dirty="0" err="1" smtClean="0"/>
              <a:t>lipofusin</a:t>
            </a:r>
            <a:r>
              <a:rPr lang="en-US" sz="2400" dirty="0" smtClean="0"/>
              <a:t> granules) are            accumulated in the </a:t>
            </a:r>
            <a:r>
              <a:rPr lang="en-US" sz="2400" dirty="0" err="1" smtClean="0"/>
              <a:t>subsarcolmal</a:t>
            </a:r>
            <a:r>
              <a:rPr lang="en-US" sz="2400" dirty="0" smtClean="0"/>
              <a:t> region of the muscle fibers and becomes more abundant with    increasing age.</a:t>
            </a:r>
          </a:p>
          <a:p>
            <a:pPr algn="just"/>
            <a:endParaRPr lang="en-US" sz="2400" dirty="0" smtClean="0"/>
          </a:p>
          <a:p>
            <a:pPr algn="just"/>
            <a:r>
              <a:rPr lang="en-US" sz="2400" dirty="0" smtClean="0"/>
              <a:t> Other diseases such as atherosclerosis, Parkinson's disease and Alzheimer's are also attributed to free radicals. </a:t>
            </a:r>
          </a:p>
          <a:p>
            <a:pPr algn="just"/>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898" name="Picture 2" descr="http://image.slidesharecdn.com/dheerajantioxidantseminar-091211050613-phpapp02/95/slide-10-728.jpg?1260530287"/>
          <p:cNvPicPr>
            <a:picLocks noChangeAspect="1" noChangeArrowheads="1"/>
          </p:cNvPicPr>
          <p:nvPr/>
        </p:nvPicPr>
        <p:blipFill>
          <a:blip r:embed="rId2"/>
          <a:srcRect/>
          <a:stretch>
            <a:fillRect/>
          </a:stretch>
        </p:blipFill>
        <p:spPr bwMode="auto">
          <a:xfrm>
            <a:off x="990600" y="990600"/>
            <a:ext cx="6934200" cy="5200651"/>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696200" cy="715962"/>
          </a:xfrm>
          <a:blipFill>
            <a:blip r:embed="rId2"/>
            <a:tile tx="0" ty="0" sx="100000" sy="100000" flip="none" algn="tl"/>
          </a:blipFill>
        </p:spPr>
        <p:txBody>
          <a:bodyPr/>
          <a:lstStyle/>
          <a:p>
            <a:pPr algn="ctr"/>
            <a:r>
              <a:rPr lang="en-US" b="1" dirty="0" smtClean="0">
                <a:solidFill>
                  <a:srgbClr val="C00000"/>
                </a:solidFill>
                <a:cs typeface="Gautami" pitchFamily="2"/>
              </a:rPr>
              <a:t>  </a:t>
            </a:r>
            <a:r>
              <a:rPr lang="en-US" sz="3200" b="1" dirty="0" smtClean="0">
                <a:solidFill>
                  <a:srgbClr val="C00000"/>
                </a:solidFill>
                <a:latin typeface="Consolas" pitchFamily="49" charset="0"/>
                <a:cs typeface="Gautami" pitchFamily="2"/>
              </a:rPr>
              <a:t>Need  of antioxidant</a:t>
            </a:r>
            <a:endParaRPr lang="en-US" sz="3200" b="1" dirty="0">
              <a:solidFill>
                <a:srgbClr val="C00000"/>
              </a:solidFill>
              <a:latin typeface="Consolas" pitchFamily="49" charset="0"/>
              <a:cs typeface="Gautami" pitchFamily="2"/>
            </a:endParaRPr>
          </a:p>
        </p:txBody>
      </p:sp>
      <p:sp>
        <p:nvSpPr>
          <p:cNvPr id="3" name="Content Placeholder 2"/>
          <p:cNvSpPr>
            <a:spLocks noGrp="1"/>
          </p:cNvSpPr>
          <p:nvPr>
            <p:ph idx="1"/>
          </p:nvPr>
        </p:nvSpPr>
        <p:spPr>
          <a:xfrm>
            <a:off x="152400" y="1447800"/>
            <a:ext cx="8534400" cy="3581400"/>
          </a:xfrm>
        </p:spPr>
        <p:txBody>
          <a:bodyPr>
            <a:normAutofit lnSpcReduction="10000"/>
          </a:bodyPr>
          <a:lstStyle/>
          <a:p>
            <a:r>
              <a:rPr lang="en-US" sz="2400" dirty="0" smtClean="0"/>
              <a:t>Cell produce defense against excessive free   radicals by their preventative mechanisms, repair mechanisms, physical defenses and </a:t>
            </a:r>
            <a:r>
              <a:rPr lang="en-US" sz="2400" b="1" dirty="0" smtClean="0">
                <a:solidFill>
                  <a:srgbClr val="FF0000"/>
                </a:solidFill>
              </a:rPr>
              <a:t>antioxidant defenses.</a:t>
            </a:r>
            <a:r>
              <a:rPr lang="en-US" sz="2000" dirty="0" smtClean="0"/>
              <a:t> </a:t>
            </a:r>
          </a:p>
          <a:p>
            <a:endParaRPr lang="en-US" sz="2800" b="1" dirty="0" smtClean="0">
              <a:solidFill>
                <a:srgbClr val="FFFF00"/>
              </a:solidFill>
            </a:endParaRPr>
          </a:p>
          <a:p>
            <a:r>
              <a:rPr lang="en-US" sz="2800" b="1" dirty="0" smtClean="0">
                <a:solidFill>
                  <a:srgbClr val="FFFF00"/>
                </a:solidFill>
              </a:rPr>
              <a:t>Antioxidants prevent cell and tissue damage as they act as Scavenger.</a:t>
            </a:r>
          </a:p>
          <a:p>
            <a:r>
              <a:rPr lang="en-US" sz="2400" dirty="0" smtClean="0"/>
              <a:t> </a:t>
            </a:r>
          </a:p>
          <a:p>
            <a:pPr algn="just"/>
            <a:r>
              <a:rPr lang="en-US" sz="2400" dirty="0" smtClean="0"/>
              <a:t> Food plants including fruits, vegetables and spices are the primary sources of naturally occurring antioxidants for humans</a:t>
            </a:r>
            <a:endParaRPr lang="en-US" sz="2400" dirty="0" smtClean="0">
              <a:solidFill>
                <a:srgbClr val="FFC000"/>
              </a:solidFill>
            </a:endParaRPr>
          </a:p>
        </p:txBody>
      </p:sp>
      <p:pic>
        <p:nvPicPr>
          <p:cNvPr id="18434" name="Picture 2" descr="http://t1.gstatic.com/images?q=tbn:ANd9GcTTRyVAPx4Sgzwyrz-vHE3akIArRmOyvD5X2uz3EwK2RcS02wKt"/>
          <p:cNvPicPr>
            <a:picLocks noChangeAspect="1" noChangeArrowheads="1"/>
          </p:cNvPicPr>
          <p:nvPr/>
        </p:nvPicPr>
        <p:blipFill>
          <a:blip r:embed="rId3"/>
          <a:srcRect/>
          <a:stretch>
            <a:fillRect/>
          </a:stretch>
        </p:blipFill>
        <p:spPr bwMode="auto">
          <a:xfrm>
            <a:off x="6705600" y="5126537"/>
            <a:ext cx="2162175" cy="1731463"/>
          </a:xfrm>
          <a:prstGeom prst="rect">
            <a:avLst/>
          </a:prstGeom>
          <a:noFill/>
        </p:spPr>
      </p:pic>
      <p:pic>
        <p:nvPicPr>
          <p:cNvPr id="18436" name="Picture 4" descr="http://t2.gstatic.com/images?q=tbn:ANd9GcSjoyk01uEE3UJ3sVDRIL2gu3nihZ-yeMHV2GBEfOHW5ZKLXIC8Bg"/>
          <p:cNvPicPr>
            <a:picLocks noChangeAspect="1" noChangeArrowheads="1"/>
          </p:cNvPicPr>
          <p:nvPr/>
        </p:nvPicPr>
        <p:blipFill>
          <a:blip r:embed="rId4"/>
          <a:srcRect/>
          <a:stretch>
            <a:fillRect/>
          </a:stretch>
        </p:blipFill>
        <p:spPr bwMode="auto">
          <a:xfrm>
            <a:off x="152400" y="5334000"/>
            <a:ext cx="2695575" cy="15240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Antioxidant</a:t>
            </a:r>
            <a:endParaRPr lang="en-US" sz="3600" dirty="0"/>
          </a:p>
        </p:txBody>
      </p:sp>
      <p:sp>
        <p:nvSpPr>
          <p:cNvPr id="3" name="Content Placeholder 2"/>
          <p:cNvSpPr>
            <a:spLocks noGrp="1"/>
          </p:cNvSpPr>
          <p:nvPr>
            <p:ph idx="1"/>
          </p:nvPr>
        </p:nvSpPr>
        <p:spPr>
          <a:xfrm>
            <a:off x="762000" y="3124200"/>
            <a:ext cx="8077200" cy="3276600"/>
          </a:xfrm>
        </p:spPr>
        <p:txBody>
          <a:bodyPr>
            <a:normAutofit fontScale="85000" lnSpcReduction="10000"/>
          </a:bodyPr>
          <a:lstStyle/>
          <a:p>
            <a:pPr algn="just"/>
            <a:endParaRPr lang="en-US" b="1" dirty="0" smtClean="0">
              <a:solidFill>
                <a:srgbClr val="FFC000"/>
              </a:solidFill>
            </a:endParaRPr>
          </a:p>
          <a:p>
            <a:pPr>
              <a:buNone/>
            </a:pPr>
            <a:r>
              <a:rPr lang="en-US" sz="3200" b="1" dirty="0" smtClean="0">
                <a:solidFill>
                  <a:srgbClr val="00FFFF"/>
                </a:solidFill>
                <a:latin typeface="High Tower Text" pitchFamily="18" charset="0"/>
              </a:rPr>
              <a:t>Antioxidants are any substance that delay or inhibits</a:t>
            </a:r>
          </a:p>
          <a:p>
            <a:pPr>
              <a:buNone/>
            </a:pPr>
            <a:r>
              <a:rPr lang="en-US" sz="3200" b="1" dirty="0" smtClean="0">
                <a:solidFill>
                  <a:srgbClr val="00FFFF"/>
                </a:solidFill>
                <a:latin typeface="High Tower Text" pitchFamily="18" charset="0"/>
              </a:rPr>
              <a:t>oxidative damage to a target molecule. At a time one</a:t>
            </a:r>
          </a:p>
          <a:p>
            <a:pPr marL="60325" indent="7938">
              <a:buNone/>
            </a:pPr>
            <a:r>
              <a:rPr lang="en-US" sz="3200" b="1" dirty="0" smtClean="0">
                <a:solidFill>
                  <a:srgbClr val="00FFFF"/>
                </a:solidFill>
                <a:latin typeface="High Tower Text" pitchFamily="18" charset="0"/>
              </a:rPr>
              <a:t>antioxidant molecule can react with single free radicals and are capable to neutralize free radicals by donating one of their own electrons, ending the carbon-stealing reaction</a:t>
            </a:r>
            <a:r>
              <a:rPr lang="en-US" sz="3200" dirty="0" smtClean="0"/>
              <a:t>.</a:t>
            </a:r>
            <a:endParaRPr lang="en-US" sz="4000" b="1" dirty="0">
              <a:solidFill>
                <a:srgbClr val="FFC000"/>
              </a:solidFill>
            </a:endParaRPr>
          </a:p>
        </p:txBody>
      </p:sp>
      <p:sp>
        <p:nvSpPr>
          <p:cNvPr id="5" name="Rectangle 4"/>
          <p:cNvSpPr/>
          <p:nvPr/>
        </p:nvSpPr>
        <p:spPr>
          <a:xfrm>
            <a:off x="914400" y="1295400"/>
            <a:ext cx="7696200" cy="1569660"/>
          </a:xfrm>
          <a:prstGeom prst="rect">
            <a:avLst/>
          </a:prstGeom>
        </p:spPr>
        <p:txBody>
          <a:bodyPr wrap="square">
            <a:spAutoFit/>
          </a:bodyPr>
          <a:lstStyle/>
          <a:p>
            <a:pPr algn="just"/>
            <a:r>
              <a:rPr lang="en-US" sz="2400" dirty="0" smtClean="0"/>
              <a:t>Antioxidant means "against oxidation." Antioxidants are an inhibitor of the process of oxidation, even at relatively small concentration and thus have diverse physiological role in the body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438400" y="304800"/>
            <a:ext cx="5029200" cy="554037"/>
          </a:xfrm>
        </p:spPr>
        <p:txBody>
          <a:bodyPr/>
          <a:lstStyle/>
          <a:p>
            <a:r>
              <a:rPr lang="en-US" b="1" dirty="0" smtClean="0"/>
              <a:t>CLASSIFICATION</a:t>
            </a:r>
            <a:endParaRPr lang="en-US" dirty="0"/>
          </a:p>
        </p:txBody>
      </p:sp>
      <p:sp>
        <p:nvSpPr>
          <p:cNvPr id="4" name="Rectangle 3"/>
          <p:cNvSpPr/>
          <p:nvPr/>
        </p:nvSpPr>
        <p:spPr>
          <a:xfrm>
            <a:off x="457200" y="1371600"/>
            <a:ext cx="3325269" cy="461665"/>
          </a:xfrm>
          <a:prstGeom prst="rect">
            <a:avLst/>
          </a:prstGeom>
        </p:spPr>
        <p:txBody>
          <a:bodyPr wrap="none">
            <a:spAutoFit/>
          </a:bodyPr>
          <a:lstStyle/>
          <a:p>
            <a:r>
              <a:rPr lang="en-US" sz="2400" b="1" dirty="0" smtClean="0">
                <a:solidFill>
                  <a:srgbClr val="33CC33"/>
                </a:solidFill>
              </a:rPr>
              <a:t>Enzymatic antioxidants</a:t>
            </a:r>
            <a:endParaRPr lang="en-US" sz="2400" b="1" dirty="0">
              <a:solidFill>
                <a:srgbClr val="33CC33"/>
              </a:solidFill>
            </a:endParaRPr>
          </a:p>
        </p:txBody>
      </p:sp>
      <p:sp>
        <p:nvSpPr>
          <p:cNvPr id="5" name="Rectangle 4"/>
          <p:cNvSpPr/>
          <p:nvPr/>
        </p:nvSpPr>
        <p:spPr>
          <a:xfrm>
            <a:off x="4876800" y="1295400"/>
            <a:ext cx="3993722" cy="461665"/>
          </a:xfrm>
          <a:prstGeom prst="rect">
            <a:avLst/>
          </a:prstGeom>
        </p:spPr>
        <p:txBody>
          <a:bodyPr wrap="none">
            <a:spAutoFit/>
          </a:bodyPr>
          <a:lstStyle/>
          <a:p>
            <a:r>
              <a:rPr lang="en-US" sz="2400" b="1" dirty="0" smtClean="0">
                <a:solidFill>
                  <a:srgbClr val="33CC33"/>
                </a:solidFill>
              </a:rPr>
              <a:t>Non-Enzymatic antioxidants</a:t>
            </a:r>
            <a:endParaRPr lang="en-US" sz="2400" b="1" dirty="0">
              <a:solidFill>
                <a:srgbClr val="33CC33"/>
              </a:solidFill>
            </a:endParaRPr>
          </a:p>
        </p:txBody>
      </p:sp>
      <p:sp>
        <p:nvSpPr>
          <p:cNvPr id="7" name="Rectangle 6"/>
          <p:cNvSpPr/>
          <p:nvPr/>
        </p:nvSpPr>
        <p:spPr>
          <a:xfrm>
            <a:off x="4343400" y="1905000"/>
            <a:ext cx="4800600" cy="4524315"/>
          </a:xfrm>
          <a:prstGeom prst="rect">
            <a:avLst/>
          </a:prstGeom>
          <a:ln w="38100">
            <a:solidFill>
              <a:schemeClr val="tx1"/>
            </a:solidFill>
          </a:ln>
        </p:spPr>
        <p:txBody>
          <a:bodyPr wrap="square">
            <a:spAutoFit/>
          </a:bodyPr>
          <a:lstStyle/>
          <a:p>
            <a:r>
              <a:rPr lang="nl-NL" dirty="0" smtClean="0"/>
              <a:t>1</a:t>
            </a:r>
            <a:r>
              <a:rPr lang="nl-NL" sz="2400" dirty="0" smtClean="0">
                <a:solidFill>
                  <a:srgbClr val="FFC000"/>
                </a:solidFill>
              </a:rPr>
              <a:t>.    Minerals </a:t>
            </a:r>
            <a:r>
              <a:rPr lang="nl-NL" sz="2400" dirty="0" smtClean="0"/>
              <a:t>e.g.-Zinc, Selenium</a:t>
            </a:r>
          </a:p>
          <a:p>
            <a:pPr marL="465138" indent="-465138"/>
            <a:r>
              <a:rPr lang="fi-FI" sz="2400" dirty="0" smtClean="0"/>
              <a:t>2</a:t>
            </a:r>
            <a:r>
              <a:rPr lang="fi-FI" sz="2400" dirty="0" smtClean="0">
                <a:solidFill>
                  <a:srgbClr val="FFC000"/>
                </a:solidFill>
              </a:rPr>
              <a:t>.     Vitamins </a:t>
            </a:r>
            <a:r>
              <a:rPr lang="fi-FI" sz="2400" dirty="0" smtClean="0"/>
              <a:t>e.g.-VitaminA, Vitamin C, Vitamin E, </a:t>
            </a:r>
            <a:r>
              <a:rPr lang="en-US" sz="2400" dirty="0" smtClean="0"/>
              <a:t>Vitamin F</a:t>
            </a:r>
          </a:p>
          <a:p>
            <a:pPr marL="344488" indent="-344488"/>
            <a:r>
              <a:rPr lang="en-US" sz="2400" dirty="0" smtClean="0"/>
              <a:t>3</a:t>
            </a:r>
            <a:r>
              <a:rPr lang="en-US" sz="2400" dirty="0" smtClean="0">
                <a:solidFill>
                  <a:srgbClr val="FFC000"/>
                </a:solidFill>
              </a:rPr>
              <a:t>.   </a:t>
            </a:r>
            <a:r>
              <a:rPr lang="en-US" sz="2400" dirty="0" err="1" smtClean="0">
                <a:solidFill>
                  <a:srgbClr val="FFC000"/>
                </a:solidFill>
              </a:rPr>
              <a:t>Carotenoids</a:t>
            </a:r>
            <a:r>
              <a:rPr lang="en-US" sz="2400" dirty="0" smtClean="0">
                <a:solidFill>
                  <a:srgbClr val="FFC000"/>
                </a:solidFill>
              </a:rPr>
              <a:t> </a:t>
            </a:r>
            <a:r>
              <a:rPr lang="en-US" sz="2400" dirty="0" smtClean="0"/>
              <a:t>e.g.--carotene,  </a:t>
            </a:r>
            <a:r>
              <a:rPr lang="en-US" sz="2400" dirty="0" err="1" smtClean="0"/>
              <a:t>Lycopene</a:t>
            </a:r>
            <a:r>
              <a:rPr lang="en-US" sz="2400" dirty="0" smtClean="0"/>
              <a:t>, </a:t>
            </a:r>
            <a:r>
              <a:rPr lang="en-US" sz="2400" dirty="0" err="1" smtClean="0"/>
              <a:t>Lutein</a:t>
            </a:r>
            <a:r>
              <a:rPr lang="en-US" sz="2400" dirty="0" smtClean="0"/>
              <a:t>, </a:t>
            </a:r>
            <a:r>
              <a:rPr lang="en-US" sz="2400" dirty="0" err="1" smtClean="0"/>
              <a:t>Zeaxanthin</a:t>
            </a:r>
            <a:endParaRPr lang="en-US" sz="2400" dirty="0" smtClean="0"/>
          </a:p>
          <a:p>
            <a:pPr marL="344488" indent="-344488"/>
            <a:r>
              <a:rPr lang="en-US" sz="2400" dirty="0" smtClean="0"/>
              <a:t>4</a:t>
            </a:r>
            <a:r>
              <a:rPr lang="en-US" sz="2400" dirty="0" smtClean="0">
                <a:solidFill>
                  <a:srgbClr val="FFC000"/>
                </a:solidFill>
              </a:rPr>
              <a:t>.   Low molecular weight Antioxidants</a:t>
            </a:r>
            <a:r>
              <a:rPr lang="en-US" sz="2400" dirty="0" smtClean="0"/>
              <a:t> e.g.-glutathione,</a:t>
            </a:r>
          </a:p>
          <a:p>
            <a:pPr marL="344488" indent="-344488"/>
            <a:r>
              <a:rPr lang="en-US" sz="2400" dirty="0" smtClean="0"/>
              <a:t>uric acid</a:t>
            </a:r>
          </a:p>
          <a:p>
            <a:pPr marL="284163" indent="-284163"/>
            <a:r>
              <a:rPr lang="en-US" sz="2400" dirty="0" smtClean="0"/>
              <a:t>5</a:t>
            </a:r>
            <a:r>
              <a:rPr lang="en-US" sz="2400" dirty="0" smtClean="0">
                <a:solidFill>
                  <a:srgbClr val="FFC000"/>
                </a:solidFill>
              </a:rPr>
              <a:t>. </a:t>
            </a:r>
            <a:r>
              <a:rPr lang="en-US" sz="2400" dirty="0" err="1" smtClean="0">
                <a:solidFill>
                  <a:srgbClr val="FFC000"/>
                </a:solidFill>
              </a:rPr>
              <a:t>Organosulfur</a:t>
            </a:r>
            <a:r>
              <a:rPr lang="en-US" sz="2400" dirty="0" smtClean="0">
                <a:solidFill>
                  <a:srgbClr val="FFC000"/>
                </a:solidFill>
              </a:rPr>
              <a:t> compounds </a:t>
            </a:r>
            <a:r>
              <a:rPr lang="en-US" sz="2400" dirty="0" err="1" smtClean="0"/>
              <a:t>e.g-Allium</a:t>
            </a:r>
            <a:r>
              <a:rPr lang="en-US" sz="2400" dirty="0" smtClean="0"/>
              <a:t>, </a:t>
            </a:r>
            <a:r>
              <a:rPr lang="en-US" sz="2400" dirty="0" err="1" smtClean="0"/>
              <a:t>Allyl</a:t>
            </a:r>
            <a:r>
              <a:rPr lang="en-US" sz="2400" dirty="0" smtClean="0"/>
              <a:t> </a:t>
            </a:r>
            <a:r>
              <a:rPr lang="en-US" sz="2400" dirty="0" err="1" smtClean="0"/>
              <a:t>sulfide,Indoles</a:t>
            </a:r>
            <a:endParaRPr lang="en-US" sz="2400" dirty="0" smtClean="0"/>
          </a:p>
          <a:p>
            <a:r>
              <a:rPr lang="en-US" sz="2400" dirty="0" smtClean="0"/>
              <a:t>6. </a:t>
            </a:r>
            <a:r>
              <a:rPr lang="en-US" sz="2400" dirty="0" err="1" smtClean="0">
                <a:solidFill>
                  <a:srgbClr val="FFC000"/>
                </a:solidFill>
              </a:rPr>
              <a:t>Polyphenols</a:t>
            </a:r>
            <a:endParaRPr lang="en-US" sz="2400" dirty="0">
              <a:solidFill>
                <a:srgbClr val="FFC000"/>
              </a:solidFill>
            </a:endParaRPr>
          </a:p>
        </p:txBody>
      </p:sp>
      <p:sp>
        <p:nvSpPr>
          <p:cNvPr id="8" name="Rectangle 7"/>
          <p:cNvSpPr/>
          <p:nvPr/>
        </p:nvSpPr>
        <p:spPr>
          <a:xfrm>
            <a:off x="533400" y="2057400"/>
            <a:ext cx="3200400" cy="1569660"/>
          </a:xfrm>
          <a:prstGeom prst="rect">
            <a:avLst/>
          </a:prstGeom>
          <a:ln w="28575">
            <a:solidFill>
              <a:schemeClr val="tx1"/>
            </a:solidFill>
          </a:ln>
        </p:spPr>
        <p:txBody>
          <a:bodyPr wrap="square">
            <a:spAutoFit/>
          </a:bodyPr>
          <a:lstStyle/>
          <a:p>
            <a:endParaRPr lang="en-US" sz="2400" dirty="0" smtClean="0"/>
          </a:p>
          <a:p>
            <a:r>
              <a:rPr lang="en-US" sz="2400" dirty="0" smtClean="0"/>
              <a:t>Glutathione  </a:t>
            </a:r>
            <a:r>
              <a:rPr lang="en-US" sz="2400" dirty="0" err="1" smtClean="0"/>
              <a:t>reductase</a:t>
            </a:r>
            <a:r>
              <a:rPr lang="en-US" sz="2400" dirty="0" smtClean="0"/>
              <a:t>,</a:t>
            </a:r>
          </a:p>
          <a:p>
            <a:r>
              <a:rPr lang="en-US" sz="2400" dirty="0" smtClean="0"/>
              <a:t>Glucose 6-phosphate </a:t>
            </a:r>
            <a:r>
              <a:rPr lang="en-US" sz="2400" dirty="0" err="1" smtClean="0"/>
              <a:t>dehydrogenase</a:t>
            </a:r>
            <a:r>
              <a:rPr lang="en-US" sz="2400" dirty="0" smtClean="0"/>
              <a:t>.</a:t>
            </a:r>
            <a:endParaRPr lang="en-US" sz="2400" dirty="0"/>
          </a:p>
        </p:txBody>
      </p:sp>
      <p:sp>
        <p:nvSpPr>
          <p:cNvPr id="10" name="Rectangle 9"/>
          <p:cNvSpPr/>
          <p:nvPr/>
        </p:nvSpPr>
        <p:spPr>
          <a:xfrm>
            <a:off x="685800" y="2057400"/>
            <a:ext cx="2956259" cy="461665"/>
          </a:xfrm>
          <a:prstGeom prst="rect">
            <a:avLst/>
          </a:prstGeom>
        </p:spPr>
        <p:txBody>
          <a:bodyPr wrap="none">
            <a:spAutoFit/>
          </a:bodyPr>
          <a:lstStyle/>
          <a:p>
            <a:pPr lvl="0"/>
            <a:r>
              <a:rPr lang="en-US" sz="2400" dirty="0" smtClean="0">
                <a:solidFill>
                  <a:prstClr val="white"/>
                </a:solidFill>
              </a:rPr>
              <a:t>superoxide dismutase</a:t>
            </a:r>
            <a:endParaRPr lang="en-US" sz="2400" dirty="0">
              <a:solidFill>
                <a:prstClr val="white"/>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Alternate Process 3"/>
          <p:cNvSpPr/>
          <p:nvPr/>
        </p:nvSpPr>
        <p:spPr>
          <a:xfrm>
            <a:off x="4191000" y="2209800"/>
            <a:ext cx="1447800" cy="762000"/>
          </a:xfrm>
          <a:prstGeom prst="flowChartAlternateProcess">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Flavonoids</a:t>
            </a:r>
            <a:r>
              <a:rPr lang="en-US" dirty="0" smtClean="0"/>
              <a:t> </a:t>
            </a:r>
            <a:endParaRPr lang="en-US" dirty="0"/>
          </a:p>
        </p:txBody>
      </p:sp>
      <p:sp>
        <p:nvSpPr>
          <p:cNvPr id="5" name="Flowchart: Alternate Process 4"/>
          <p:cNvSpPr/>
          <p:nvPr/>
        </p:nvSpPr>
        <p:spPr>
          <a:xfrm>
            <a:off x="6781800" y="1828800"/>
            <a:ext cx="1905000" cy="762000"/>
          </a:xfrm>
          <a:prstGeom prst="flowChartAlternateProcess">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Stilbenes</a:t>
            </a:r>
            <a:r>
              <a:rPr lang="en-US" dirty="0" smtClean="0"/>
              <a:t>/ </a:t>
            </a:r>
            <a:r>
              <a:rPr lang="en-US" dirty="0" err="1" smtClean="0"/>
              <a:t>Lignans</a:t>
            </a:r>
            <a:endParaRPr lang="en-US" dirty="0" smtClean="0"/>
          </a:p>
          <a:p>
            <a:pPr algn="ctr"/>
            <a:endParaRPr lang="en-US" dirty="0"/>
          </a:p>
        </p:txBody>
      </p:sp>
      <p:sp>
        <p:nvSpPr>
          <p:cNvPr id="6" name="Flowchart: Alternate Process 5"/>
          <p:cNvSpPr/>
          <p:nvPr/>
        </p:nvSpPr>
        <p:spPr>
          <a:xfrm>
            <a:off x="533400" y="2057400"/>
            <a:ext cx="1752600" cy="685800"/>
          </a:xfrm>
          <a:prstGeom prst="flowChartAlternateProcess">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Phenolic</a:t>
            </a:r>
            <a:r>
              <a:rPr lang="en-US" dirty="0" smtClean="0"/>
              <a:t> Acids </a:t>
            </a:r>
            <a:endParaRPr lang="en-US" dirty="0"/>
          </a:p>
        </p:txBody>
      </p:sp>
      <p:sp>
        <p:nvSpPr>
          <p:cNvPr id="8" name="Flowchart: Alternate Process 7"/>
          <p:cNvSpPr/>
          <p:nvPr/>
        </p:nvSpPr>
        <p:spPr>
          <a:xfrm>
            <a:off x="3810000" y="1219200"/>
            <a:ext cx="1752600" cy="3810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b="1" dirty="0" smtClean="0">
                <a:solidFill>
                  <a:srgbClr val="C00000"/>
                </a:solidFill>
              </a:rPr>
              <a:t>Photochemical</a:t>
            </a:r>
            <a:endParaRPr lang="en-US" b="1" dirty="0" smtClean="0"/>
          </a:p>
          <a:p>
            <a:pPr algn="ctr"/>
            <a:endParaRPr lang="en-US" dirty="0"/>
          </a:p>
        </p:txBody>
      </p:sp>
      <p:sp>
        <p:nvSpPr>
          <p:cNvPr id="10" name="Flowchart: Alternate Process 9"/>
          <p:cNvSpPr/>
          <p:nvPr/>
        </p:nvSpPr>
        <p:spPr>
          <a:xfrm>
            <a:off x="1600200" y="3429000"/>
            <a:ext cx="2514600" cy="1524000"/>
          </a:xfrm>
          <a:prstGeom prst="flowChartAlternateProcess">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rgbClr val="C00000"/>
                </a:solidFill>
              </a:rPr>
              <a:t>Anthocyanins</a:t>
            </a:r>
            <a:endParaRPr lang="en-US" b="1" dirty="0" smtClean="0">
              <a:solidFill>
                <a:srgbClr val="C00000"/>
              </a:solidFill>
            </a:endParaRPr>
          </a:p>
          <a:p>
            <a:r>
              <a:rPr lang="en-US" b="1" dirty="0" smtClean="0">
                <a:solidFill>
                  <a:srgbClr val="FFFF00"/>
                </a:solidFill>
              </a:rPr>
              <a:t>Flavones,</a:t>
            </a:r>
            <a:r>
              <a:rPr lang="en-US" b="1" dirty="0" smtClean="0"/>
              <a:t> </a:t>
            </a:r>
            <a:r>
              <a:rPr lang="en-US" b="1" dirty="0" err="1" smtClean="0">
                <a:solidFill>
                  <a:srgbClr val="FF9900"/>
                </a:solidFill>
              </a:rPr>
              <a:t>Flavanones</a:t>
            </a:r>
            <a:endParaRPr lang="en-US" b="1" dirty="0" smtClean="0">
              <a:solidFill>
                <a:srgbClr val="FF9900"/>
              </a:solidFill>
            </a:endParaRPr>
          </a:p>
          <a:p>
            <a:r>
              <a:rPr lang="en-US" b="1" dirty="0" smtClean="0">
                <a:solidFill>
                  <a:srgbClr val="33CC33"/>
                </a:solidFill>
              </a:rPr>
              <a:t>        </a:t>
            </a:r>
            <a:r>
              <a:rPr lang="en-US" b="1" dirty="0" err="1" smtClean="0">
                <a:solidFill>
                  <a:srgbClr val="33CC33"/>
                </a:solidFill>
              </a:rPr>
              <a:t>Isoflavones</a:t>
            </a:r>
            <a:endParaRPr lang="en-US" b="1" dirty="0">
              <a:solidFill>
                <a:srgbClr val="33CC33"/>
              </a:solidFill>
            </a:endParaRPr>
          </a:p>
        </p:txBody>
      </p:sp>
      <p:sp>
        <p:nvSpPr>
          <p:cNvPr id="11" name="Flowchart: Alternate Process 10"/>
          <p:cNvSpPr/>
          <p:nvPr/>
        </p:nvSpPr>
        <p:spPr>
          <a:xfrm>
            <a:off x="4572000" y="3581400"/>
            <a:ext cx="1524000" cy="990600"/>
          </a:xfrm>
          <a:prstGeom prst="flowChartAlternateProcess">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Flavonols</a:t>
            </a:r>
            <a:endParaRPr lang="en-US" dirty="0"/>
          </a:p>
        </p:txBody>
      </p:sp>
      <p:sp>
        <p:nvSpPr>
          <p:cNvPr id="12" name="Flowchart: Alternate Process 11"/>
          <p:cNvSpPr/>
          <p:nvPr/>
        </p:nvSpPr>
        <p:spPr>
          <a:xfrm>
            <a:off x="6629400" y="3505200"/>
            <a:ext cx="1752600" cy="1066800"/>
          </a:xfrm>
          <a:prstGeom prst="flowChartAlternateProcess">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Flavanols</a:t>
            </a:r>
            <a:endParaRPr lang="en-US" dirty="0"/>
          </a:p>
        </p:txBody>
      </p:sp>
      <p:sp>
        <p:nvSpPr>
          <p:cNvPr id="13" name="Flowchart: Alternate Process 12"/>
          <p:cNvSpPr/>
          <p:nvPr/>
        </p:nvSpPr>
        <p:spPr>
          <a:xfrm>
            <a:off x="4495800" y="5562600"/>
            <a:ext cx="1828800" cy="762000"/>
          </a:xfrm>
          <a:prstGeom prst="flowChartAlternateProcess">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Catechins</a:t>
            </a:r>
            <a:endParaRPr lang="en-US" dirty="0"/>
          </a:p>
        </p:txBody>
      </p:sp>
      <p:sp>
        <p:nvSpPr>
          <p:cNvPr id="14" name="Rounded Rectangle 13"/>
          <p:cNvSpPr/>
          <p:nvPr/>
        </p:nvSpPr>
        <p:spPr>
          <a:xfrm>
            <a:off x="6934200" y="5410200"/>
            <a:ext cx="1676400" cy="990600"/>
          </a:xfrm>
          <a:prstGeom prst="round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Epicatechins</a:t>
            </a:r>
            <a:endParaRPr lang="en-US" dirty="0" smtClean="0"/>
          </a:p>
          <a:p>
            <a:pPr algn="ctr"/>
            <a:endParaRPr lang="en-US" dirty="0"/>
          </a:p>
        </p:txBody>
      </p:sp>
      <p:sp>
        <p:nvSpPr>
          <p:cNvPr id="21" name="Rectangle 20"/>
          <p:cNvSpPr/>
          <p:nvPr/>
        </p:nvSpPr>
        <p:spPr>
          <a:xfrm>
            <a:off x="381000" y="304800"/>
            <a:ext cx="8458200" cy="584775"/>
          </a:xfrm>
          <a:prstGeom prst="rect">
            <a:avLst/>
          </a:prstGeom>
          <a:blipFill>
            <a:blip r:embed="rId2"/>
            <a:tile tx="0" ty="0" sx="100000" sy="100000" flip="none" algn="tl"/>
          </a:blipFill>
        </p:spPr>
        <p:txBody>
          <a:bodyPr wrap="square">
            <a:spAutoFit/>
          </a:bodyPr>
          <a:lstStyle/>
          <a:p>
            <a:pPr lvl="0" algn="ctr"/>
            <a:r>
              <a:rPr lang="en-US" sz="3200" dirty="0" smtClean="0">
                <a:solidFill>
                  <a:srgbClr val="C00000"/>
                </a:solidFill>
              </a:rPr>
              <a:t>Types of  natural antioxidant</a:t>
            </a:r>
            <a:endParaRPr lang="en-US" sz="3200" dirty="0">
              <a:solidFill>
                <a:srgbClr val="C00000"/>
              </a:solidFill>
            </a:endParaRPr>
          </a:p>
        </p:txBody>
      </p:sp>
      <p:cxnSp>
        <p:nvCxnSpPr>
          <p:cNvPr id="23" name="Straight Arrow Connector 22"/>
          <p:cNvCxnSpPr/>
          <p:nvPr/>
        </p:nvCxnSpPr>
        <p:spPr>
          <a:xfrm rot="10800000" flipV="1">
            <a:off x="2057400" y="1676400"/>
            <a:ext cx="21336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Down Arrow 25"/>
          <p:cNvSpPr/>
          <p:nvPr/>
        </p:nvSpPr>
        <p:spPr>
          <a:xfrm>
            <a:off x="4572000" y="1676400"/>
            <a:ext cx="762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Arrow Connector 27"/>
          <p:cNvCxnSpPr/>
          <p:nvPr/>
        </p:nvCxnSpPr>
        <p:spPr>
          <a:xfrm>
            <a:off x="4724400" y="1676400"/>
            <a:ext cx="19812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10800000" flipV="1">
            <a:off x="3505200" y="3048000"/>
            <a:ext cx="14478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5105400" y="2971800"/>
            <a:ext cx="18288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Down Arrow 36"/>
          <p:cNvSpPr/>
          <p:nvPr/>
        </p:nvSpPr>
        <p:spPr>
          <a:xfrm>
            <a:off x="5029200" y="3048000"/>
            <a:ext cx="45719"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Arrow Connector 39"/>
          <p:cNvCxnSpPr/>
          <p:nvPr/>
        </p:nvCxnSpPr>
        <p:spPr>
          <a:xfrm rot="10800000" flipV="1">
            <a:off x="6096000" y="4724400"/>
            <a:ext cx="11430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endCxn id="14" idx="0"/>
          </p:cNvCxnSpPr>
          <p:nvPr/>
        </p:nvCxnSpPr>
        <p:spPr>
          <a:xfrm rot="16200000" flipH="1">
            <a:off x="7200900" y="4838700"/>
            <a:ext cx="6858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763000" cy="762000"/>
          </a:xfrm>
        </p:spPr>
        <p:txBody>
          <a:bodyPr>
            <a:normAutofit/>
          </a:bodyPr>
          <a:lstStyle/>
          <a:p>
            <a:r>
              <a:rPr lang="en-US" sz="3600" b="1" dirty="0" smtClean="0"/>
              <a:t>sources of Natural antioxidant</a:t>
            </a:r>
            <a:endParaRPr lang="en-US" sz="3600" b="1" dirty="0">
              <a:solidFill>
                <a:srgbClr val="FFFF00"/>
              </a:solidFill>
              <a:latin typeface="Arial" pitchFamily="34" charset="0"/>
              <a:cs typeface="Arial" pitchFamily="34" charset="0"/>
            </a:endParaRPr>
          </a:p>
        </p:txBody>
      </p:sp>
      <p:sp>
        <p:nvSpPr>
          <p:cNvPr id="4" name="Oval 3"/>
          <p:cNvSpPr/>
          <p:nvPr/>
        </p:nvSpPr>
        <p:spPr>
          <a:xfrm>
            <a:off x="609600" y="1524000"/>
            <a:ext cx="21336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latin typeface="Gill Sans MT" pitchFamily="34" charset="0"/>
              </a:rPr>
              <a:t>Polyphenolic</a:t>
            </a:r>
            <a:r>
              <a:rPr lang="en-US" dirty="0" smtClean="0">
                <a:latin typeface="Gill Sans MT" pitchFamily="34" charset="0"/>
              </a:rPr>
              <a:t> compounds</a:t>
            </a:r>
            <a:endParaRPr lang="en-US" dirty="0">
              <a:latin typeface="Gill Sans MT" pitchFamily="34" charset="0"/>
            </a:endParaRPr>
          </a:p>
        </p:txBody>
      </p:sp>
      <p:sp>
        <p:nvSpPr>
          <p:cNvPr id="5" name="Oval 4"/>
          <p:cNvSpPr/>
          <p:nvPr/>
        </p:nvSpPr>
        <p:spPr>
          <a:xfrm>
            <a:off x="1524000" y="2362200"/>
            <a:ext cx="23622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latin typeface="Gill Sans MT" pitchFamily="34" charset="0"/>
              </a:rPr>
              <a:t>Carotenoids</a:t>
            </a:r>
            <a:endParaRPr lang="en-US" dirty="0">
              <a:latin typeface="Gill Sans MT" pitchFamily="34" charset="0"/>
            </a:endParaRPr>
          </a:p>
        </p:txBody>
      </p:sp>
      <p:sp>
        <p:nvSpPr>
          <p:cNvPr id="6" name="Oval 5"/>
          <p:cNvSpPr/>
          <p:nvPr/>
        </p:nvSpPr>
        <p:spPr>
          <a:xfrm>
            <a:off x="4038600" y="3886200"/>
            <a:ext cx="23622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itchFamily="34" charset="0"/>
              </a:rPr>
              <a:t>Vitamin-C</a:t>
            </a:r>
            <a:endParaRPr lang="en-US" dirty="0">
              <a:latin typeface="Gill Sans MT" pitchFamily="34" charset="0"/>
            </a:endParaRPr>
          </a:p>
        </p:txBody>
      </p:sp>
      <p:sp>
        <p:nvSpPr>
          <p:cNvPr id="7" name="Oval 6"/>
          <p:cNvSpPr/>
          <p:nvPr/>
        </p:nvSpPr>
        <p:spPr>
          <a:xfrm>
            <a:off x="5257800" y="4724400"/>
            <a:ext cx="23622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itchFamily="34" charset="0"/>
              </a:rPr>
              <a:t>Vitamin E</a:t>
            </a:r>
            <a:endParaRPr lang="en-US" dirty="0">
              <a:latin typeface="Gill Sans MT" pitchFamily="34" charset="0"/>
            </a:endParaRPr>
          </a:p>
        </p:txBody>
      </p:sp>
      <p:sp>
        <p:nvSpPr>
          <p:cNvPr id="8" name="Oval 7"/>
          <p:cNvSpPr/>
          <p:nvPr/>
        </p:nvSpPr>
        <p:spPr>
          <a:xfrm>
            <a:off x="6096000" y="5638800"/>
            <a:ext cx="25908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t>
            </a:r>
            <a:r>
              <a:rPr lang="en-US" dirty="0" err="1" smtClean="0"/>
              <a:t>Organosulfur</a:t>
            </a:r>
            <a:r>
              <a:rPr lang="en-US" dirty="0" smtClean="0"/>
              <a:t> compounds</a:t>
            </a:r>
            <a:endParaRPr lang="en-US" dirty="0">
              <a:latin typeface="Gill Sans MT" pitchFamily="34" charset="0"/>
            </a:endParaRPr>
          </a:p>
        </p:txBody>
      </p:sp>
      <p:sp>
        <p:nvSpPr>
          <p:cNvPr id="9" name="Oval 8"/>
          <p:cNvSpPr/>
          <p:nvPr/>
        </p:nvSpPr>
        <p:spPr>
          <a:xfrm>
            <a:off x="2743200" y="3124200"/>
            <a:ext cx="23622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itchFamily="34" charset="0"/>
              </a:rPr>
              <a:t>Vitamin-A</a:t>
            </a:r>
            <a:endParaRPr lang="en-US" dirty="0">
              <a:latin typeface="Gill Sans MT" pitchFamily="34" charset="0"/>
            </a:endParaRPr>
          </a:p>
        </p:txBody>
      </p:sp>
      <p:pic>
        <p:nvPicPr>
          <p:cNvPr id="3074" name="Picture 2"/>
          <p:cNvPicPr>
            <a:picLocks noChangeAspect="1" noChangeArrowheads="1"/>
          </p:cNvPicPr>
          <p:nvPr/>
        </p:nvPicPr>
        <p:blipFill>
          <a:blip r:embed="rId2" cstate="print"/>
          <a:srcRect/>
          <a:stretch>
            <a:fillRect/>
          </a:stretch>
        </p:blipFill>
        <p:spPr bwMode="auto">
          <a:xfrm>
            <a:off x="4114801" y="1219201"/>
            <a:ext cx="1617638" cy="1295400"/>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381000" y="3124200"/>
            <a:ext cx="1600200" cy="1600200"/>
          </a:xfrm>
          <a:prstGeom prst="rect">
            <a:avLst/>
          </a:prstGeom>
          <a:noFill/>
          <a:ln w="9525">
            <a:noFill/>
            <a:miter lim="800000"/>
            <a:headEnd/>
            <a:tailEnd/>
          </a:ln>
        </p:spPr>
      </p:pic>
      <p:pic>
        <p:nvPicPr>
          <p:cNvPr id="3076" name="Picture 4"/>
          <p:cNvPicPr>
            <a:picLocks noChangeAspect="1" noChangeArrowheads="1"/>
          </p:cNvPicPr>
          <p:nvPr/>
        </p:nvPicPr>
        <p:blipFill>
          <a:blip r:embed="rId4" cstate="print"/>
          <a:srcRect/>
          <a:stretch>
            <a:fillRect/>
          </a:stretch>
        </p:blipFill>
        <p:spPr bwMode="auto">
          <a:xfrm>
            <a:off x="2057400" y="4038600"/>
            <a:ext cx="1775421" cy="1371600"/>
          </a:xfrm>
          <a:prstGeom prst="rect">
            <a:avLst/>
          </a:prstGeom>
          <a:noFill/>
          <a:ln w="9525">
            <a:noFill/>
            <a:miter lim="800000"/>
            <a:headEnd/>
            <a:tailEnd/>
          </a:ln>
        </p:spPr>
      </p:pic>
      <p:pic>
        <p:nvPicPr>
          <p:cNvPr id="3077" name="Picture 5"/>
          <p:cNvPicPr>
            <a:picLocks noChangeAspect="1" noChangeArrowheads="1"/>
          </p:cNvPicPr>
          <p:nvPr/>
        </p:nvPicPr>
        <p:blipFill>
          <a:blip r:embed="rId5" cstate="print"/>
          <a:srcRect/>
          <a:stretch>
            <a:fillRect/>
          </a:stretch>
        </p:blipFill>
        <p:spPr bwMode="auto">
          <a:xfrm>
            <a:off x="5791200" y="2362200"/>
            <a:ext cx="1729425" cy="1295400"/>
          </a:xfrm>
          <a:prstGeom prst="rect">
            <a:avLst/>
          </a:prstGeom>
          <a:noFill/>
          <a:ln w="9525">
            <a:noFill/>
            <a:miter lim="800000"/>
            <a:headEnd/>
            <a:tailEnd/>
          </a:ln>
        </p:spPr>
      </p:pic>
      <p:pic>
        <p:nvPicPr>
          <p:cNvPr id="3078" name="Picture 6"/>
          <p:cNvPicPr>
            <a:picLocks noChangeAspect="1" noChangeArrowheads="1"/>
          </p:cNvPicPr>
          <p:nvPr/>
        </p:nvPicPr>
        <p:blipFill>
          <a:blip r:embed="rId6" cstate="print"/>
          <a:srcRect/>
          <a:stretch>
            <a:fillRect/>
          </a:stretch>
        </p:blipFill>
        <p:spPr bwMode="auto">
          <a:xfrm>
            <a:off x="7620000" y="3505200"/>
            <a:ext cx="1295400" cy="1295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458200" cy="838200"/>
          </a:xfrm>
        </p:spPr>
        <p:txBody>
          <a:bodyPr/>
          <a:lstStyle/>
          <a:p>
            <a:r>
              <a:rPr lang="en-US" sz="3200" b="1" dirty="0" smtClean="0"/>
              <a:t>Mechanism of action of antioxidants</a:t>
            </a:r>
            <a:r>
              <a:rPr lang="en-US" dirty="0" smtClean="0"/>
              <a:t/>
            </a:r>
            <a:br>
              <a:rPr lang="en-US" dirty="0" smtClean="0"/>
            </a:br>
            <a:endParaRPr lang="en-US" dirty="0"/>
          </a:p>
        </p:txBody>
      </p:sp>
      <p:sp>
        <p:nvSpPr>
          <p:cNvPr id="3" name="Content Placeholder 2"/>
          <p:cNvSpPr>
            <a:spLocks noGrp="1"/>
          </p:cNvSpPr>
          <p:nvPr>
            <p:ph idx="1"/>
          </p:nvPr>
        </p:nvSpPr>
        <p:spPr>
          <a:xfrm>
            <a:off x="533400" y="1066800"/>
            <a:ext cx="8305800" cy="5288760"/>
          </a:xfrm>
        </p:spPr>
        <p:txBody>
          <a:bodyPr>
            <a:noAutofit/>
          </a:bodyPr>
          <a:lstStyle/>
          <a:p>
            <a:r>
              <a:rPr lang="en-US" sz="2400" dirty="0" smtClean="0"/>
              <a:t>Two principle mechanisms-</a:t>
            </a:r>
          </a:p>
          <a:p>
            <a:pPr>
              <a:buNone/>
            </a:pPr>
            <a:r>
              <a:rPr lang="en-US" sz="2400" b="1" dirty="0" smtClean="0">
                <a:solidFill>
                  <a:srgbClr val="00B0F0"/>
                </a:solidFill>
              </a:rPr>
              <a:t>      chain- breaking mechanism </a:t>
            </a:r>
            <a:r>
              <a:rPr lang="en-US" sz="2400" dirty="0" smtClean="0"/>
              <a:t>by which the primary antioxidant donates an electron to the free radical present in the systems--as beta-carotene and vitamins C and E, or it simply decays into a harmless product.</a:t>
            </a:r>
          </a:p>
          <a:p>
            <a:pPr>
              <a:buNone/>
            </a:pPr>
            <a:endParaRPr lang="en-US" sz="2400" dirty="0" smtClean="0"/>
          </a:p>
          <a:p>
            <a:pPr>
              <a:buNone/>
            </a:pPr>
            <a:endParaRPr lang="en-US" sz="2400" dirty="0" smtClean="0"/>
          </a:p>
          <a:p>
            <a:r>
              <a:rPr lang="en-US" sz="2400" b="1" dirty="0" smtClean="0">
                <a:solidFill>
                  <a:srgbClr val="00B0F0"/>
                </a:solidFill>
              </a:rPr>
              <a:t>Preventive - Antioxidant </a:t>
            </a:r>
            <a:r>
              <a:rPr lang="en-US" sz="2400" dirty="0" smtClean="0"/>
              <a:t>enzymes like superoxide</a:t>
            </a:r>
          </a:p>
          <a:p>
            <a:pPr>
              <a:buNone/>
            </a:pPr>
            <a:r>
              <a:rPr lang="en-US" sz="2400" dirty="0" smtClean="0"/>
              <a:t>     dismutase, </a:t>
            </a:r>
            <a:r>
              <a:rPr lang="en-US" sz="2400" dirty="0" err="1" smtClean="0"/>
              <a:t>catalase</a:t>
            </a:r>
            <a:r>
              <a:rPr lang="en-US" sz="2400" dirty="0" smtClean="0"/>
              <a:t> and glutathione </a:t>
            </a:r>
            <a:r>
              <a:rPr lang="en-US" sz="2400" dirty="0" err="1" smtClean="0"/>
              <a:t>peroxidase</a:t>
            </a:r>
            <a:r>
              <a:rPr lang="en-US" sz="2400" dirty="0" smtClean="0"/>
              <a:t>       prevent oxidation by reducing the rate of chain     initiation. They can also prevent oxidation by stabilizing transition metal radicals such as copper and iron.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685800"/>
          </a:xfrm>
        </p:spPr>
        <p:txBody>
          <a:bodyPr/>
          <a:lstStyle/>
          <a:p>
            <a:r>
              <a:rPr lang="en-US" dirty="0" smtClean="0"/>
              <a:t>Structure of Atom</a:t>
            </a:r>
            <a:endParaRPr lang="en-US" dirty="0"/>
          </a:p>
        </p:txBody>
      </p:sp>
      <p:pic>
        <p:nvPicPr>
          <p:cNvPr id="4" name="Picture 7"/>
          <p:cNvPicPr>
            <a:picLocks noGrp="1" noChangeAspect="1" noChangeArrowheads="1"/>
          </p:cNvPicPr>
          <p:nvPr>
            <p:ph idx="1"/>
          </p:nvPr>
        </p:nvPicPr>
        <p:blipFill>
          <a:blip r:embed="rId2"/>
          <a:srcRect b="6061"/>
          <a:stretch>
            <a:fillRect/>
          </a:stretch>
        </p:blipFill>
        <p:spPr bwMode="auto">
          <a:xfrm>
            <a:off x="5334000" y="1066800"/>
            <a:ext cx="3478275" cy="4267200"/>
          </a:xfrm>
          <a:prstGeom prst="rect">
            <a:avLst/>
          </a:prstGeom>
          <a:noFill/>
          <a:ln w="9525">
            <a:noFill/>
            <a:miter lim="800000"/>
            <a:headEnd/>
            <a:tailEnd/>
          </a:ln>
        </p:spPr>
      </p:pic>
      <p:sp>
        <p:nvSpPr>
          <p:cNvPr id="5" name="Rectangle 4"/>
          <p:cNvSpPr/>
          <p:nvPr/>
        </p:nvSpPr>
        <p:spPr>
          <a:xfrm>
            <a:off x="5334000" y="5562600"/>
            <a:ext cx="3810000" cy="646331"/>
          </a:xfrm>
          <a:prstGeom prst="rect">
            <a:avLst/>
          </a:prstGeom>
        </p:spPr>
        <p:txBody>
          <a:bodyPr wrap="square">
            <a:spAutoFit/>
          </a:bodyPr>
          <a:lstStyle/>
          <a:p>
            <a:r>
              <a:rPr lang="en-US" dirty="0" smtClean="0">
                <a:solidFill>
                  <a:schemeClr val="accent1"/>
                </a:solidFill>
              </a:rPr>
              <a:t>Stable atoms contain an even number of paired electrons.</a:t>
            </a:r>
          </a:p>
        </p:txBody>
      </p:sp>
      <p:sp>
        <p:nvSpPr>
          <p:cNvPr id="6" name="Rectangle 5"/>
          <p:cNvSpPr/>
          <p:nvPr/>
        </p:nvSpPr>
        <p:spPr>
          <a:xfrm>
            <a:off x="609600" y="1447800"/>
            <a:ext cx="4572000" cy="4893647"/>
          </a:xfrm>
          <a:prstGeom prst="rect">
            <a:avLst/>
          </a:prstGeom>
        </p:spPr>
        <p:txBody>
          <a:bodyPr wrap="square">
            <a:spAutoFit/>
          </a:bodyPr>
          <a:lstStyle/>
          <a:p>
            <a:pPr>
              <a:buClr>
                <a:srgbClr val="FFFF00"/>
              </a:buClr>
              <a:buFont typeface="Wingdings" pitchFamily="2" charset="2"/>
              <a:buChar char="Ø"/>
            </a:pPr>
            <a:r>
              <a:rPr lang="en-US" sz="2400" dirty="0" smtClean="0"/>
              <a:t>An atom consists of an small, positively charged nucleus surrounded by a cloud of negatively charged electrons. </a:t>
            </a:r>
          </a:p>
          <a:p>
            <a:pPr>
              <a:buClr>
                <a:srgbClr val="FFFF00"/>
              </a:buClr>
              <a:buFont typeface="Wingdings" pitchFamily="2" charset="2"/>
              <a:buChar char="Ø"/>
            </a:pPr>
            <a:endParaRPr lang="en-US" sz="2400" dirty="0" smtClean="0"/>
          </a:p>
          <a:p>
            <a:pPr>
              <a:buClr>
                <a:srgbClr val="FFFF00"/>
              </a:buClr>
              <a:buFont typeface="Wingdings" pitchFamily="2" charset="2"/>
              <a:buChar char="Ø"/>
            </a:pPr>
            <a:r>
              <a:rPr lang="en-US" sz="2400" dirty="0" smtClean="0"/>
              <a:t>Electrons in every orbital must be paired and these paired electrons spin in the opposite direction.</a:t>
            </a:r>
          </a:p>
          <a:p>
            <a:pPr>
              <a:buClr>
                <a:srgbClr val="FFFF00"/>
              </a:buClr>
            </a:pPr>
            <a:r>
              <a:rPr lang="en-US" sz="2400" dirty="0" smtClean="0"/>
              <a:t> </a:t>
            </a:r>
          </a:p>
          <a:p>
            <a:pPr>
              <a:buClr>
                <a:srgbClr val="FFFF00"/>
              </a:buClr>
              <a:buFont typeface="Wingdings" pitchFamily="2" charset="2"/>
              <a:buChar char="Ø"/>
            </a:pPr>
            <a:endParaRPr lang="en-US" sz="2400" dirty="0" smtClean="0"/>
          </a:p>
          <a:p>
            <a:pPr>
              <a:buClr>
                <a:srgbClr val="FFFF00"/>
              </a:buClr>
              <a:buFont typeface="Wingdings" pitchFamily="2" charset="2"/>
              <a:buChar char="Ø"/>
            </a:pPr>
            <a:r>
              <a:rPr lang="en-US" sz="2400" dirty="0" smtClean="0"/>
              <a:t>It is called stable form of an atom</a:t>
            </a: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85800" y="512763"/>
            <a:ext cx="8229600" cy="914400"/>
          </a:xfrm>
        </p:spPr>
        <p:txBody>
          <a:bodyPr/>
          <a:lstStyle/>
          <a:p>
            <a:r>
              <a:rPr lang="en-US" sz="3200" dirty="0" smtClean="0"/>
              <a:t>Three major levels of antioxidant defense in the cell</a:t>
            </a:r>
            <a:endParaRPr lang="en-US" sz="3200" dirty="0"/>
          </a:p>
        </p:txBody>
      </p:sp>
      <p:sp>
        <p:nvSpPr>
          <p:cNvPr id="5" name="Oval 4"/>
          <p:cNvSpPr/>
          <p:nvPr/>
        </p:nvSpPr>
        <p:spPr>
          <a:xfrm>
            <a:off x="1219200" y="1752600"/>
            <a:ext cx="7315200" cy="4495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p:cNvSpPr/>
          <p:nvPr/>
        </p:nvSpPr>
        <p:spPr>
          <a:xfrm>
            <a:off x="1905000" y="2362200"/>
            <a:ext cx="5715000" cy="3048000"/>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p:cNvSpPr/>
          <p:nvPr/>
        </p:nvSpPr>
        <p:spPr>
          <a:xfrm>
            <a:off x="3124200" y="3124200"/>
            <a:ext cx="3505200" cy="16002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886200" y="3657600"/>
            <a:ext cx="1981200" cy="457200"/>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9" name="TextBox 8"/>
          <p:cNvSpPr txBox="1"/>
          <p:nvPr/>
        </p:nvSpPr>
        <p:spPr>
          <a:xfrm>
            <a:off x="3352800" y="1981200"/>
            <a:ext cx="2819400" cy="369332"/>
          </a:xfrm>
          <a:prstGeom prst="rect">
            <a:avLst/>
          </a:prstGeom>
          <a:noFill/>
        </p:spPr>
        <p:txBody>
          <a:bodyPr wrap="square" rtlCol="0">
            <a:spAutoFit/>
          </a:bodyPr>
          <a:lstStyle/>
          <a:p>
            <a:r>
              <a:rPr lang="en-US" b="1" i="1" dirty="0" smtClean="0"/>
              <a:t>First level of defense</a:t>
            </a:r>
            <a:endParaRPr lang="en-US" dirty="0"/>
          </a:p>
        </p:txBody>
      </p:sp>
      <p:sp>
        <p:nvSpPr>
          <p:cNvPr id="10" name="TextBox 9"/>
          <p:cNvSpPr txBox="1"/>
          <p:nvPr/>
        </p:nvSpPr>
        <p:spPr>
          <a:xfrm>
            <a:off x="3657600" y="2514601"/>
            <a:ext cx="2590800" cy="369332"/>
          </a:xfrm>
          <a:prstGeom prst="rect">
            <a:avLst/>
          </a:prstGeom>
          <a:noFill/>
        </p:spPr>
        <p:txBody>
          <a:bodyPr wrap="square" rtlCol="0">
            <a:spAutoFit/>
          </a:bodyPr>
          <a:lstStyle/>
          <a:p>
            <a:r>
              <a:rPr lang="en-US" b="1" i="1" dirty="0" smtClean="0"/>
              <a:t>Second level of defense</a:t>
            </a:r>
            <a:endParaRPr lang="en-US" dirty="0"/>
          </a:p>
        </p:txBody>
      </p:sp>
      <p:sp>
        <p:nvSpPr>
          <p:cNvPr id="11" name="TextBox 10"/>
          <p:cNvSpPr txBox="1"/>
          <p:nvPr/>
        </p:nvSpPr>
        <p:spPr>
          <a:xfrm>
            <a:off x="3733800" y="3200400"/>
            <a:ext cx="2667000" cy="369332"/>
          </a:xfrm>
          <a:prstGeom prst="rect">
            <a:avLst/>
          </a:prstGeom>
          <a:noFill/>
        </p:spPr>
        <p:txBody>
          <a:bodyPr wrap="square" rtlCol="0">
            <a:spAutoFit/>
          </a:bodyPr>
          <a:lstStyle/>
          <a:p>
            <a:r>
              <a:rPr lang="en-US" b="1" i="1" dirty="0" smtClean="0">
                <a:solidFill>
                  <a:srgbClr val="FF0000"/>
                </a:solidFill>
              </a:rPr>
              <a:t>Third level of defense</a:t>
            </a:r>
            <a:endParaRPr lang="en-US" dirty="0">
              <a:solidFill>
                <a:srgbClr val="FF0000"/>
              </a:solidFill>
            </a:endParaRPr>
          </a:p>
        </p:txBody>
      </p:sp>
      <p:sp>
        <p:nvSpPr>
          <p:cNvPr id="12" name="TextBox 11"/>
          <p:cNvSpPr txBox="1"/>
          <p:nvPr/>
        </p:nvSpPr>
        <p:spPr>
          <a:xfrm>
            <a:off x="3810000" y="4114800"/>
            <a:ext cx="2590800" cy="369332"/>
          </a:xfrm>
          <a:prstGeom prst="rect">
            <a:avLst/>
          </a:prstGeom>
          <a:noFill/>
        </p:spPr>
        <p:txBody>
          <a:bodyPr wrap="square" rtlCol="0">
            <a:spAutoFit/>
          </a:bodyPr>
          <a:lstStyle/>
          <a:p>
            <a:r>
              <a:rPr lang="en-US" b="1" dirty="0" smtClean="0">
                <a:solidFill>
                  <a:srgbClr val="C00000"/>
                </a:solidFill>
              </a:rPr>
              <a:t>Lipases, proteases, etc</a:t>
            </a:r>
            <a:endParaRPr lang="en-US" dirty="0">
              <a:solidFill>
                <a:srgbClr val="C00000"/>
              </a:solidFill>
            </a:endParaRPr>
          </a:p>
        </p:txBody>
      </p:sp>
      <p:sp>
        <p:nvSpPr>
          <p:cNvPr id="13" name="Rectangle 12"/>
          <p:cNvSpPr/>
          <p:nvPr/>
        </p:nvSpPr>
        <p:spPr>
          <a:xfrm>
            <a:off x="0" y="5257800"/>
            <a:ext cx="1676400" cy="369332"/>
          </a:xfrm>
          <a:prstGeom prst="rect">
            <a:avLst/>
          </a:prstGeom>
        </p:spPr>
        <p:txBody>
          <a:bodyPr wrap="square">
            <a:spAutoFit/>
          </a:bodyPr>
          <a:lstStyle/>
          <a:p>
            <a:r>
              <a:rPr lang="en-US" b="1" dirty="0" smtClean="0"/>
              <a:t>, Free radicals</a:t>
            </a:r>
          </a:p>
        </p:txBody>
      </p:sp>
      <p:sp>
        <p:nvSpPr>
          <p:cNvPr id="14" name="TextBox 13"/>
          <p:cNvSpPr txBox="1"/>
          <p:nvPr/>
        </p:nvSpPr>
        <p:spPr>
          <a:xfrm>
            <a:off x="4038600" y="4876800"/>
            <a:ext cx="1905000" cy="646331"/>
          </a:xfrm>
          <a:prstGeom prst="rect">
            <a:avLst/>
          </a:prstGeom>
          <a:noFill/>
        </p:spPr>
        <p:txBody>
          <a:bodyPr wrap="square" rtlCol="0">
            <a:spAutoFit/>
          </a:bodyPr>
          <a:lstStyle/>
          <a:p>
            <a:r>
              <a:rPr lang="en-US" b="1" dirty="0" smtClean="0"/>
              <a:t>Vitamins A, E, C, </a:t>
            </a:r>
            <a:r>
              <a:rPr lang="en-US" b="1" dirty="0" err="1" smtClean="0"/>
              <a:t>carotenoids</a:t>
            </a:r>
            <a:endParaRPr lang="en-US" dirty="0"/>
          </a:p>
        </p:txBody>
      </p:sp>
      <p:sp>
        <p:nvSpPr>
          <p:cNvPr id="16" name="TextBox 15"/>
          <p:cNvSpPr txBox="1"/>
          <p:nvPr/>
        </p:nvSpPr>
        <p:spPr>
          <a:xfrm>
            <a:off x="1905000" y="3657600"/>
            <a:ext cx="1524000" cy="646331"/>
          </a:xfrm>
          <a:prstGeom prst="rect">
            <a:avLst/>
          </a:prstGeom>
          <a:noFill/>
        </p:spPr>
        <p:txBody>
          <a:bodyPr wrap="square" rtlCol="0">
            <a:spAutoFit/>
          </a:bodyPr>
          <a:lstStyle/>
          <a:p>
            <a:r>
              <a:rPr lang="en-US" b="1" dirty="0" smtClean="0"/>
              <a:t>Glutathione</a:t>
            </a:r>
          </a:p>
          <a:p>
            <a:endParaRPr lang="en-US" dirty="0"/>
          </a:p>
        </p:txBody>
      </p:sp>
      <p:sp>
        <p:nvSpPr>
          <p:cNvPr id="17" name="TextBox 16"/>
          <p:cNvSpPr txBox="1"/>
          <p:nvPr/>
        </p:nvSpPr>
        <p:spPr>
          <a:xfrm>
            <a:off x="6629400" y="3657600"/>
            <a:ext cx="1143000" cy="615553"/>
          </a:xfrm>
          <a:prstGeom prst="rect">
            <a:avLst/>
          </a:prstGeom>
          <a:noFill/>
        </p:spPr>
        <p:txBody>
          <a:bodyPr wrap="square" rtlCol="0">
            <a:spAutoFit/>
          </a:bodyPr>
          <a:lstStyle/>
          <a:p>
            <a:r>
              <a:rPr lang="en-US" sz="1600" b="1" dirty="0" smtClean="0"/>
              <a:t>Uric acid</a:t>
            </a:r>
          </a:p>
          <a:p>
            <a:endParaRPr lang="en-US" dirty="0"/>
          </a:p>
        </p:txBody>
      </p:sp>
      <p:sp>
        <p:nvSpPr>
          <p:cNvPr id="18" name="TextBox 17"/>
          <p:cNvSpPr txBox="1"/>
          <p:nvPr/>
        </p:nvSpPr>
        <p:spPr>
          <a:xfrm>
            <a:off x="6477000" y="4876800"/>
            <a:ext cx="1905000" cy="646331"/>
          </a:xfrm>
          <a:prstGeom prst="rect">
            <a:avLst/>
          </a:prstGeom>
          <a:noFill/>
        </p:spPr>
        <p:txBody>
          <a:bodyPr wrap="square" rtlCol="0">
            <a:spAutoFit/>
          </a:bodyPr>
          <a:lstStyle/>
          <a:p>
            <a:r>
              <a:rPr lang="en-US" b="1" dirty="0" smtClean="0"/>
              <a:t>Metal-binding</a:t>
            </a:r>
          </a:p>
          <a:p>
            <a:r>
              <a:rPr lang="en-US" b="1" dirty="0" smtClean="0"/>
              <a:t>proteins</a:t>
            </a:r>
          </a:p>
        </p:txBody>
      </p:sp>
      <p:sp>
        <p:nvSpPr>
          <p:cNvPr id="19" name="TextBox 18"/>
          <p:cNvSpPr txBox="1"/>
          <p:nvPr/>
        </p:nvSpPr>
        <p:spPr>
          <a:xfrm>
            <a:off x="7391400" y="3200400"/>
            <a:ext cx="1447800" cy="646331"/>
          </a:xfrm>
          <a:prstGeom prst="rect">
            <a:avLst/>
          </a:prstGeom>
          <a:noFill/>
        </p:spPr>
        <p:txBody>
          <a:bodyPr wrap="square" rtlCol="0">
            <a:spAutoFit/>
          </a:bodyPr>
          <a:lstStyle/>
          <a:p>
            <a:r>
              <a:rPr lang="en-US" b="1" dirty="0" smtClean="0"/>
              <a:t>Se-GSH-</a:t>
            </a:r>
            <a:r>
              <a:rPr lang="en-US" b="1" dirty="0" err="1" smtClean="0"/>
              <a:t>Px</a:t>
            </a:r>
            <a:endParaRPr lang="en-US" dirty="0" smtClean="0"/>
          </a:p>
          <a:p>
            <a:endParaRPr lang="en-US" dirty="0"/>
          </a:p>
        </p:txBody>
      </p:sp>
      <p:sp>
        <p:nvSpPr>
          <p:cNvPr id="20" name="TextBox 19"/>
          <p:cNvSpPr txBox="1"/>
          <p:nvPr/>
        </p:nvSpPr>
        <p:spPr>
          <a:xfrm>
            <a:off x="2819400" y="5334000"/>
            <a:ext cx="1143000" cy="369332"/>
          </a:xfrm>
          <a:prstGeom prst="rect">
            <a:avLst/>
          </a:prstGeom>
          <a:noFill/>
        </p:spPr>
        <p:txBody>
          <a:bodyPr wrap="square" rtlCol="0">
            <a:spAutoFit/>
          </a:bodyPr>
          <a:lstStyle/>
          <a:p>
            <a:r>
              <a:rPr lang="en-US" b="1" dirty="0" err="1" smtClean="0"/>
              <a:t>Catalase</a:t>
            </a:r>
            <a:endParaRPr lang="en-US" dirty="0"/>
          </a:p>
        </p:txBody>
      </p:sp>
      <p:sp>
        <p:nvSpPr>
          <p:cNvPr id="21" name="TextBox 20"/>
          <p:cNvSpPr txBox="1"/>
          <p:nvPr/>
        </p:nvSpPr>
        <p:spPr>
          <a:xfrm>
            <a:off x="381000" y="2057400"/>
            <a:ext cx="1295400" cy="646331"/>
          </a:xfrm>
          <a:prstGeom prst="rect">
            <a:avLst/>
          </a:prstGeom>
          <a:noFill/>
        </p:spPr>
        <p:txBody>
          <a:bodyPr wrap="square" rtlCol="0">
            <a:spAutoFit/>
          </a:bodyPr>
          <a:lstStyle/>
          <a:p>
            <a:r>
              <a:rPr lang="en-US" b="1" dirty="0" smtClean="0"/>
              <a:t>Free radicals </a:t>
            </a:r>
            <a:endParaRPr lang="en-US" dirty="0"/>
          </a:p>
        </p:txBody>
      </p:sp>
      <p:sp>
        <p:nvSpPr>
          <p:cNvPr id="22" name="TextBox 21"/>
          <p:cNvSpPr txBox="1"/>
          <p:nvPr/>
        </p:nvSpPr>
        <p:spPr>
          <a:xfrm>
            <a:off x="7467600" y="1524000"/>
            <a:ext cx="1219200" cy="646331"/>
          </a:xfrm>
          <a:prstGeom prst="rect">
            <a:avLst/>
          </a:prstGeom>
          <a:noFill/>
        </p:spPr>
        <p:txBody>
          <a:bodyPr wrap="square" rtlCol="0">
            <a:spAutoFit/>
          </a:bodyPr>
          <a:lstStyle/>
          <a:p>
            <a:r>
              <a:rPr lang="en-US" b="1" dirty="0" smtClean="0"/>
              <a:t>Free radicals </a:t>
            </a:r>
            <a:endParaRPr lang="en-US" dirty="0"/>
          </a:p>
        </p:txBody>
      </p:sp>
      <p:sp>
        <p:nvSpPr>
          <p:cNvPr id="23" name="TextBox 22"/>
          <p:cNvSpPr txBox="1"/>
          <p:nvPr/>
        </p:nvSpPr>
        <p:spPr>
          <a:xfrm>
            <a:off x="7772400" y="5715000"/>
            <a:ext cx="1143000" cy="646331"/>
          </a:xfrm>
          <a:prstGeom prst="rect">
            <a:avLst/>
          </a:prstGeom>
          <a:noFill/>
        </p:spPr>
        <p:txBody>
          <a:bodyPr wrap="square" rtlCol="0">
            <a:spAutoFit/>
          </a:bodyPr>
          <a:lstStyle/>
          <a:p>
            <a:r>
              <a:rPr lang="en-US" b="1" dirty="0" smtClean="0"/>
              <a:t>Free radicals </a:t>
            </a:r>
            <a:endParaRPr lang="en-US" dirty="0"/>
          </a:p>
        </p:txBody>
      </p:sp>
      <p:cxnSp>
        <p:nvCxnSpPr>
          <p:cNvPr id="25" name="Straight Arrow Connector 24"/>
          <p:cNvCxnSpPr/>
          <p:nvPr/>
        </p:nvCxnSpPr>
        <p:spPr>
          <a:xfrm>
            <a:off x="1371600" y="2667000"/>
            <a:ext cx="3048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a:off x="7124700" y="1943100"/>
            <a:ext cx="3048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1143000" y="4953000"/>
            <a:ext cx="3810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10800000">
            <a:off x="7772400" y="5486400"/>
            <a:ext cx="3810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Levels of antioxidant defense in the cell</a:t>
            </a:r>
            <a:endParaRPr lang="en-US" sz="3200" dirty="0"/>
          </a:p>
        </p:txBody>
      </p:sp>
      <p:sp>
        <p:nvSpPr>
          <p:cNvPr id="3" name="Content Placeholder 2"/>
          <p:cNvSpPr>
            <a:spLocks noGrp="1"/>
          </p:cNvSpPr>
          <p:nvPr>
            <p:ph idx="1"/>
          </p:nvPr>
        </p:nvSpPr>
        <p:spPr/>
        <p:txBody>
          <a:bodyPr>
            <a:normAutofit fontScale="92500" lnSpcReduction="20000"/>
          </a:bodyPr>
          <a:lstStyle/>
          <a:p>
            <a:pPr algn="just"/>
            <a:r>
              <a:rPr lang="en-US" i="1" dirty="0" smtClean="0">
                <a:solidFill>
                  <a:srgbClr val="FF99FF"/>
                </a:solidFill>
              </a:rPr>
              <a:t>The first line of defense</a:t>
            </a:r>
            <a:r>
              <a:rPr lang="en-US" dirty="0" smtClean="0"/>
              <a:t> is the preventive antioxidants, which suppress the formation of free radicals.</a:t>
            </a:r>
          </a:p>
          <a:p>
            <a:pPr algn="just"/>
            <a:r>
              <a:rPr lang="en-US" dirty="0" smtClean="0"/>
              <a:t> </a:t>
            </a:r>
            <a:r>
              <a:rPr lang="en-US" i="1" dirty="0" smtClean="0">
                <a:solidFill>
                  <a:srgbClr val="FF99FF"/>
                </a:solidFill>
              </a:rPr>
              <a:t>The second line of defense</a:t>
            </a:r>
            <a:r>
              <a:rPr lang="en-US" dirty="0" smtClean="0"/>
              <a:t> is the antioxidants that scavenge the active radicals to suppress chain initiation and/or break the chain propagation reactions</a:t>
            </a:r>
          </a:p>
          <a:p>
            <a:pPr algn="just"/>
            <a:r>
              <a:rPr lang="en-US" i="1" dirty="0" smtClean="0">
                <a:solidFill>
                  <a:srgbClr val="FF99FF"/>
                </a:solidFill>
              </a:rPr>
              <a:t>The third line of defense</a:t>
            </a:r>
            <a:r>
              <a:rPr lang="en-US" dirty="0" smtClean="0"/>
              <a:t> is the repair and </a:t>
            </a:r>
            <a:r>
              <a:rPr lang="en-US" i="1" dirty="0" smtClean="0"/>
              <a:t>de novo</a:t>
            </a:r>
            <a:r>
              <a:rPr lang="en-US" dirty="0" smtClean="0"/>
              <a:t> antioxidants. The </a:t>
            </a:r>
            <a:r>
              <a:rPr lang="en-US" dirty="0" err="1" smtClean="0"/>
              <a:t>proteolytic</a:t>
            </a:r>
            <a:r>
              <a:rPr lang="en-US" dirty="0" smtClean="0"/>
              <a:t> enzymes, </a:t>
            </a:r>
            <a:r>
              <a:rPr lang="en-US" dirty="0" err="1" smtClean="0"/>
              <a:t>proteinases</a:t>
            </a:r>
            <a:r>
              <a:rPr lang="en-US" dirty="0" smtClean="0"/>
              <a:t>, proteases, and peptidases, present in the </a:t>
            </a:r>
            <a:r>
              <a:rPr lang="en-US" dirty="0" err="1" smtClean="0"/>
              <a:t>cytosol</a:t>
            </a:r>
            <a:r>
              <a:rPr lang="en-US" dirty="0" smtClean="0"/>
              <a:t> and in the mitochondria of mammalian cells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6629400" cy="707136"/>
          </a:xfrm>
          <a:blipFill>
            <a:blip r:embed="rId2"/>
            <a:tile tx="0" ty="0" sx="100000" sy="100000" flip="none" algn="tl"/>
          </a:blipFill>
        </p:spPr>
        <p:txBody>
          <a:bodyPr/>
          <a:lstStyle/>
          <a:p>
            <a:r>
              <a:rPr lang="en-US" sz="3600" b="1" dirty="0" smtClean="0">
                <a:solidFill>
                  <a:srgbClr val="C00000"/>
                </a:solidFill>
              </a:rPr>
              <a:t>       Function </a:t>
            </a:r>
            <a:endParaRPr lang="en-US" sz="3600" b="1" dirty="0">
              <a:solidFill>
                <a:srgbClr val="C00000"/>
              </a:solidFill>
            </a:endParaRPr>
          </a:p>
        </p:txBody>
      </p:sp>
      <p:sp>
        <p:nvSpPr>
          <p:cNvPr id="3" name="Content Placeholder 2"/>
          <p:cNvSpPr>
            <a:spLocks noGrp="1"/>
          </p:cNvSpPr>
          <p:nvPr>
            <p:ph idx="1"/>
          </p:nvPr>
        </p:nvSpPr>
        <p:spPr/>
        <p:txBody>
          <a:bodyPr>
            <a:normAutofit fontScale="92500"/>
          </a:bodyPr>
          <a:lstStyle/>
          <a:p>
            <a:r>
              <a:rPr lang="en-US" dirty="0" smtClean="0"/>
              <a:t>Destroying the free radicals that damage cells.</a:t>
            </a:r>
          </a:p>
          <a:p>
            <a:r>
              <a:rPr lang="en-US" dirty="0" smtClean="0"/>
              <a:t>Promoting the growth of healthy cells.</a:t>
            </a:r>
          </a:p>
          <a:p>
            <a:r>
              <a:rPr lang="en-US" dirty="0" smtClean="0"/>
              <a:t>Protecting cells against premature, abnormal ageing.</a:t>
            </a:r>
          </a:p>
          <a:p>
            <a:r>
              <a:rPr lang="en-US" dirty="0" smtClean="0"/>
              <a:t> Help fight age-related macular degeneration.</a:t>
            </a:r>
          </a:p>
          <a:p>
            <a:r>
              <a:rPr lang="en-US" dirty="0" smtClean="0"/>
              <a:t> Provide excellent support for the body’s immune</a:t>
            </a:r>
          </a:p>
          <a:p>
            <a:pPr>
              <a:buNone/>
            </a:pPr>
            <a:r>
              <a:rPr lang="en-US" dirty="0" smtClean="0"/>
              <a:t>          system.</a:t>
            </a:r>
          </a:p>
          <a:p>
            <a:r>
              <a:rPr lang="en-US" dirty="0" smtClean="0"/>
              <a:t>prevent the oxidation of unsaturated fats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Antioxidant defense system</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Antioxidants act as </a:t>
            </a:r>
          </a:p>
          <a:p>
            <a:pPr marL="1089025" indent="-53975">
              <a:buNone/>
            </a:pPr>
            <a:r>
              <a:rPr lang="en-US" dirty="0" smtClean="0">
                <a:solidFill>
                  <a:srgbClr val="00B050"/>
                </a:solidFill>
              </a:rPr>
              <a:t>radical scavenger, </a:t>
            </a:r>
          </a:p>
          <a:p>
            <a:pPr marL="1089025" indent="-53975">
              <a:buNone/>
            </a:pPr>
            <a:r>
              <a:rPr lang="en-US" dirty="0" smtClean="0">
                <a:solidFill>
                  <a:srgbClr val="00B050"/>
                </a:solidFill>
              </a:rPr>
              <a:t>hydrogen donor, </a:t>
            </a:r>
          </a:p>
          <a:p>
            <a:pPr marL="1089025" indent="-53975">
              <a:buNone/>
            </a:pPr>
            <a:r>
              <a:rPr lang="en-US" dirty="0" smtClean="0">
                <a:solidFill>
                  <a:srgbClr val="00B050"/>
                </a:solidFill>
              </a:rPr>
              <a:t>electron donor, </a:t>
            </a:r>
          </a:p>
          <a:p>
            <a:pPr marL="1089025" indent="-53975">
              <a:buNone/>
            </a:pPr>
            <a:r>
              <a:rPr lang="en-US" dirty="0" smtClean="0">
                <a:solidFill>
                  <a:srgbClr val="00B050"/>
                </a:solidFill>
              </a:rPr>
              <a:t>peroxide decomposer, </a:t>
            </a:r>
          </a:p>
          <a:p>
            <a:pPr marL="1089025" indent="-53975">
              <a:buNone/>
            </a:pPr>
            <a:r>
              <a:rPr lang="en-US" dirty="0" smtClean="0">
                <a:solidFill>
                  <a:srgbClr val="00B050"/>
                </a:solidFill>
              </a:rPr>
              <a:t>singlet oxygen quencher,</a:t>
            </a:r>
          </a:p>
          <a:p>
            <a:pPr marL="1089025" indent="-53975">
              <a:buNone/>
            </a:pPr>
            <a:r>
              <a:rPr lang="en-US" dirty="0" smtClean="0">
                <a:solidFill>
                  <a:srgbClr val="00B050"/>
                </a:solidFill>
              </a:rPr>
              <a:t> enzyme inhibitor, </a:t>
            </a:r>
          </a:p>
          <a:p>
            <a:pPr marL="1089025" indent="-53975">
              <a:buNone/>
            </a:pPr>
            <a:r>
              <a:rPr lang="en-US" dirty="0" smtClean="0">
                <a:solidFill>
                  <a:srgbClr val="00B050"/>
                </a:solidFill>
              </a:rPr>
              <a:t>metal-chelating agents. </a:t>
            </a:r>
            <a:endParaRPr lang="en-US" dirty="0">
              <a:solidFill>
                <a:srgbClr val="00B05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Antioxidants in Human health</a:t>
            </a:r>
            <a:r>
              <a:rPr lang="en-US" dirty="0" smtClean="0"/>
              <a:t/>
            </a:r>
            <a:br>
              <a:rPr lang="en-US" dirty="0" smtClean="0"/>
            </a:br>
            <a:endParaRPr lang="en-US" dirty="0"/>
          </a:p>
        </p:txBody>
      </p:sp>
      <p:sp>
        <p:nvSpPr>
          <p:cNvPr id="5" name="Content Placeholder 4"/>
          <p:cNvSpPr>
            <a:spLocks noGrp="1"/>
          </p:cNvSpPr>
          <p:nvPr>
            <p:ph idx="1"/>
          </p:nvPr>
        </p:nvSpPr>
        <p:spPr/>
        <p:txBody>
          <a:bodyPr>
            <a:normAutofit fontScale="92500" lnSpcReduction="10000"/>
          </a:bodyPr>
          <a:lstStyle/>
          <a:p>
            <a:r>
              <a:rPr lang="en-US" dirty="0" smtClean="0"/>
              <a:t>Considerable research demonstrates the human health benefits of naturally occurring antioxidant compounds. </a:t>
            </a:r>
          </a:p>
          <a:p>
            <a:r>
              <a:rPr lang="en-US" dirty="0" smtClean="0">
                <a:solidFill>
                  <a:srgbClr val="FFC000"/>
                </a:solidFill>
              </a:rPr>
              <a:t>Claims of Various  properties</a:t>
            </a:r>
          </a:p>
          <a:p>
            <a:pPr marL="1082675" indent="225425">
              <a:buFont typeface="Wingdings" pitchFamily="2" charset="2"/>
              <a:buChar char="Ø"/>
            </a:pPr>
            <a:r>
              <a:rPr lang="en-US" dirty="0" smtClean="0">
                <a:solidFill>
                  <a:srgbClr val="FFC000"/>
                </a:solidFill>
              </a:rPr>
              <a:t> anti-viral, </a:t>
            </a:r>
          </a:p>
          <a:p>
            <a:pPr marL="1082675" indent="225425">
              <a:buFont typeface="Wingdings" pitchFamily="2" charset="2"/>
              <a:buChar char="Ø"/>
            </a:pPr>
            <a:r>
              <a:rPr lang="en-US" dirty="0" smtClean="0">
                <a:solidFill>
                  <a:srgbClr val="FFC000"/>
                </a:solidFill>
              </a:rPr>
              <a:t>anti-inflammatory,</a:t>
            </a:r>
          </a:p>
          <a:p>
            <a:pPr marL="1082675" indent="225425">
              <a:buFont typeface="Wingdings" pitchFamily="2" charset="2"/>
              <a:buChar char="Ø"/>
            </a:pPr>
            <a:r>
              <a:rPr lang="en-US" dirty="0" smtClean="0">
                <a:solidFill>
                  <a:srgbClr val="FFC000"/>
                </a:solidFill>
              </a:rPr>
              <a:t> anti-cancer, </a:t>
            </a:r>
          </a:p>
          <a:p>
            <a:pPr marL="1082675" indent="225425">
              <a:buFont typeface="Wingdings" pitchFamily="2" charset="2"/>
              <a:buChar char="Ø"/>
            </a:pPr>
            <a:r>
              <a:rPr lang="en-US" dirty="0" smtClean="0">
                <a:solidFill>
                  <a:srgbClr val="FFC000"/>
                </a:solidFill>
              </a:rPr>
              <a:t>anti-mutagenic, </a:t>
            </a:r>
          </a:p>
          <a:p>
            <a:pPr marL="1082675" indent="225425">
              <a:buFont typeface="Wingdings" pitchFamily="2" charset="2"/>
              <a:buChar char="Ø"/>
            </a:pPr>
            <a:r>
              <a:rPr lang="en-US" dirty="0" smtClean="0">
                <a:solidFill>
                  <a:srgbClr val="FFC000"/>
                </a:solidFill>
              </a:rPr>
              <a:t>anti-</a:t>
            </a:r>
            <a:r>
              <a:rPr lang="en-US" dirty="0" err="1" smtClean="0">
                <a:solidFill>
                  <a:srgbClr val="FFC000"/>
                </a:solidFill>
              </a:rPr>
              <a:t>tumour</a:t>
            </a:r>
            <a:r>
              <a:rPr lang="en-US" dirty="0" smtClean="0">
                <a:solidFill>
                  <a:srgbClr val="FFC000"/>
                </a:solidFill>
              </a:rPr>
              <a:t>,</a:t>
            </a:r>
          </a:p>
          <a:p>
            <a:pPr marL="1082675" indent="225425">
              <a:buFont typeface="Wingdings" pitchFamily="2" charset="2"/>
              <a:buChar char="Ø"/>
            </a:pPr>
            <a:r>
              <a:rPr lang="en-US" dirty="0" smtClean="0">
                <a:solidFill>
                  <a:srgbClr val="FFC000"/>
                </a:solidFill>
              </a:rPr>
              <a:t> </a:t>
            </a:r>
            <a:r>
              <a:rPr lang="en-US" dirty="0" err="1" smtClean="0">
                <a:solidFill>
                  <a:srgbClr val="FFC000"/>
                </a:solidFill>
              </a:rPr>
              <a:t>hepatoprotec­tive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662"/>
            <a:ext cx="7197090" cy="817208"/>
          </a:xfrm>
        </p:spPr>
        <p:txBody>
          <a:bodyPr>
            <a:noAutofit/>
          </a:bodyPr>
          <a:lstStyle/>
          <a:p>
            <a:r>
              <a:rPr lang="en-US" sz="4400" dirty="0" smtClean="0">
                <a:solidFill>
                  <a:srgbClr val="7030A0"/>
                </a:solidFill>
              </a:rPr>
              <a:t/>
            </a:r>
            <a:br>
              <a:rPr lang="en-US" sz="4400" dirty="0" smtClean="0">
                <a:solidFill>
                  <a:srgbClr val="7030A0"/>
                </a:solidFill>
              </a:rPr>
            </a:br>
            <a:endParaRPr lang="en-US"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1828800" y="6248400"/>
            <a:ext cx="5181600" cy="461665"/>
          </a:xfrm>
          <a:prstGeom prst="rect">
            <a:avLst/>
          </a:prstGeom>
          <a:blipFill>
            <a:blip r:embed="rId3"/>
            <a:tile tx="0" ty="0" sx="100000" sy="100000" flip="none" algn="tl"/>
          </a:blipFill>
        </p:spPr>
        <p:txBody>
          <a:bodyPr wrap="square">
            <a:spAutoFit/>
          </a:bodyPr>
          <a:lstStyle/>
          <a:p>
            <a:r>
              <a:rPr lang="en-US" sz="2400" b="1" dirty="0" smtClean="0">
                <a:solidFill>
                  <a:srgbClr val="7030A0"/>
                </a:solidFill>
              </a:rPr>
              <a:t>TBARS value of chicken nuggets </a:t>
            </a:r>
            <a:endParaRPr lang="en-US" sz="2400" b="1" dirty="0">
              <a:solidFill>
                <a:srgbClr val="7030A0"/>
              </a:solidFill>
            </a:endParaRPr>
          </a:p>
        </p:txBody>
      </p:sp>
      <p:sp>
        <p:nvSpPr>
          <p:cNvPr id="7" name="Rectangle 6"/>
          <p:cNvSpPr/>
          <p:nvPr/>
        </p:nvSpPr>
        <p:spPr>
          <a:xfrm>
            <a:off x="1066800" y="914400"/>
            <a:ext cx="7086600" cy="830997"/>
          </a:xfrm>
          <a:prstGeom prst="rect">
            <a:avLst/>
          </a:prstGeom>
        </p:spPr>
        <p:txBody>
          <a:bodyPr wrap="square">
            <a:spAutoFit/>
          </a:bodyPr>
          <a:lstStyle/>
          <a:p>
            <a:pPr algn="just"/>
            <a:r>
              <a:rPr lang="en-US" sz="2400" dirty="0" smtClean="0"/>
              <a:t>The rate of lipid oxidation can be effectively retarded by the use of antioxidants.</a:t>
            </a:r>
          </a:p>
        </p:txBody>
      </p:sp>
      <p:sp>
        <p:nvSpPr>
          <p:cNvPr id="8" name="Rectangle 7"/>
          <p:cNvSpPr/>
          <p:nvPr/>
        </p:nvSpPr>
        <p:spPr>
          <a:xfrm>
            <a:off x="1295400" y="152400"/>
            <a:ext cx="7008201" cy="523220"/>
          </a:xfrm>
          <a:prstGeom prst="rect">
            <a:avLst/>
          </a:prstGeom>
          <a:blipFill>
            <a:blip r:embed="rId4"/>
            <a:tile tx="0" ty="0" sx="100000" sy="100000" flip="none" algn="tl"/>
          </a:blipFill>
        </p:spPr>
        <p:txBody>
          <a:bodyPr wrap="none">
            <a:spAutoFit/>
          </a:bodyPr>
          <a:lstStyle/>
          <a:p>
            <a:r>
              <a:rPr lang="en-US" sz="2800" b="1" dirty="0" smtClean="0">
                <a:solidFill>
                  <a:srgbClr val="FF0000"/>
                </a:solidFill>
              </a:rPr>
              <a:t>Natural extracts with antioxidant properties</a:t>
            </a:r>
            <a:endParaRPr lang="en-US" sz="2800" dirty="0">
              <a:solidFill>
                <a:srgbClr val="FF00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457200"/>
          </a:xfrm>
        </p:spPr>
        <p:txBody>
          <a:bodyPr/>
          <a:lstStyle/>
          <a:p>
            <a:pPr algn="r"/>
            <a:r>
              <a:rPr lang="en-US" sz="1400" b="1" dirty="0" smtClean="0"/>
              <a:t>………….Natural extracts with antioxidant properties</a:t>
            </a:r>
            <a:endParaRPr lang="en-US" sz="1400" dirty="0"/>
          </a:p>
        </p:txBody>
      </p:sp>
      <p:sp>
        <p:nvSpPr>
          <p:cNvPr id="3" name="Content Placeholder 2"/>
          <p:cNvSpPr>
            <a:spLocks noGrp="1"/>
          </p:cNvSpPr>
          <p:nvPr>
            <p:ph idx="1"/>
          </p:nvPr>
        </p:nvSpPr>
        <p:spPr>
          <a:xfrm>
            <a:off x="914400" y="1447800"/>
            <a:ext cx="7772400" cy="4907760"/>
          </a:xfrm>
        </p:spPr>
        <p:txBody>
          <a:bodyPr>
            <a:normAutofit/>
          </a:bodyPr>
          <a:lstStyle/>
          <a:p>
            <a:r>
              <a:rPr lang="en-US" sz="2400" dirty="0" smtClean="0"/>
              <a:t>The antimicrobial properties of essential oils extracted from plants used against a wide range of microorganisms </a:t>
            </a:r>
            <a:r>
              <a:rPr lang="en-US" sz="2400" i="1" dirty="0" smtClean="0"/>
              <a:t>have been considered as an alternative to </a:t>
            </a:r>
            <a:r>
              <a:rPr lang="en-US" sz="2400" dirty="0" smtClean="0"/>
              <a:t>antibiotics in livestock. Therefore, essential oils are promising as feed additives to improve feed efficiency and control the spread of pathogens in livestock</a:t>
            </a:r>
          </a:p>
          <a:p>
            <a:pPr algn="just"/>
            <a:r>
              <a:rPr lang="en-US" sz="2800" dirty="0" smtClean="0"/>
              <a:t>The human intake of green tea decreases total cholesterol, increases the high-density lipoprotein (HDL) fraction, and decreases lipoprotein oxidation. </a:t>
            </a:r>
          </a:p>
          <a:p>
            <a:pPr algn="just"/>
            <a:endParaRPr lang="en-US" sz="2800" dirty="0" smtClean="0"/>
          </a:p>
        </p:txBody>
      </p:sp>
      <p:pic>
        <p:nvPicPr>
          <p:cNvPr id="23556" name="Picture 4" descr="http://t2.gstatic.com/images?q=tbn:ANd9GcSyagpNbnxUPfLkMfIVb3eFLHZTQAva9KXstjXHm308Mp9k6eb2"/>
          <p:cNvPicPr>
            <a:picLocks noChangeAspect="1" noChangeArrowheads="1"/>
          </p:cNvPicPr>
          <p:nvPr/>
        </p:nvPicPr>
        <p:blipFill>
          <a:blip r:embed="rId2"/>
          <a:srcRect/>
          <a:stretch>
            <a:fillRect/>
          </a:stretch>
        </p:blipFill>
        <p:spPr bwMode="auto">
          <a:xfrm>
            <a:off x="7924800" y="5791200"/>
            <a:ext cx="1219200" cy="913224"/>
          </a:xfrm>
          <a:prstGeom prst="rect">
            <a:avLst/>
          </a:prstGeom>
          <a:noFill/>
        </p:spPr>
      </p:pic>
      <p:pic>
        <p:nvPicPr>
          <p:cNvPr id="23560" name="Picture 8" descr="http://t1.gstatic.com/images?q=tbn:ANd9GcQLXRPy1ufnhMDwTC8UOJtdwlhMI6xJ3_d4mEfsDCG-iyUynMj5"/>
          <p:cNvPicPr>
            <a:picLocks noChangeAspect="1" noChangeArrowheads="1"/>
          </p:cNvPicPr>
          <p:nvPr/>
        </p:nvPicPr>
        <p:blipFill>
          <a:blip r:embed="rId3"/>
          <a:srcRect/>
          <a:stretch>
            <a:fillRect/>
          </a:stretch>
        </p:blipFill>
        <p:spPr bwMode="auto">
          <a:xfrm>
            <a:off x="381000" y="0"/>
            <a:ext cx="2209800" cy="1314922"/>
          </a:xfrm>
          <a:prstGeom prst="rect">
            <a:avLst/>
          </a:prstGeom>
          <a:noFill/>
        </p:spPr>
      </p:pic>
      <p:pic>
        <p:nvPicPr>
          <p:cNvPr id="6" name="Picture 7" descr="Thyme, Sage, Rosemary and Oregano"/>
          <p:cNvPicPr>
            <a:picLocks noChangeAspect="1" noChangeArrowheads="1"/>
          </p:cNvPicPr>
          <p:nvPr/>
        </p:nvPicPr>
        <p:blipFill>
          <a:blip r:embed="rId4"/>
          <a:srcRect/>
          <a:stretch>
            <a:fillRect/>
          </a:stretch>
        </p:blipFill>
        <p:spPr bwMode="auto">
          <a:xfrm>
            <a:off x="4876800" y="5592894"/>
            <a:ext cx="2185942" cy="1265106"/>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Antioxidants in Poultry health</a:t>
            </a:r>
            <a:endParaRPr lang="en-US" sz="3600" dirty="0"/>
          </a:p>
        </p:txBody>
      </p:sp>
      <p:sp>
        <p:nvSpPr>
          <p:cNvPr id="3" name="Content Placeholder 2"/>
          <p:cNvSpPr>
            <a:spLocks noGrp="1"/>
          </p:cNvSpPr>
          <p:nvPr>
            <p:ph idx="1"/>
          </p:nvPr>
        </p:nvSpPr>
        <p:spPr/>
        <p:txBody>
          <a:bodyPr>
            <a:normAutofit/>
          </a:bodyPr>
          <a:lstStyle/>
          <a:p>
            <a:pPr algn="just"/>
            <a:r>
              <a:rPr lang="en-US" sz="2400" dirty="0" smtClean="0">
                <a:solidFill>
                  <a:srgbClr val="FF9900"/>
                </a:solidFill>
              </a:rPr>
              <a:t>Hatching time</a:t>
            </a:r>
            <a:r>
              <a:rPr lang="en-US" sz="2400" i="1" dirty="0" smtClean="0">
                <a:solidFill>
                  <a:srgbClr val="FF9900"/>
                </a:solidFill>
              </a:rPr>
              <a:t> </a:t>
            </a:r>
            <a:r>
              <a:rPr lang="en-US" sz="2400" dirty="0" smtClean="0"/>
              <a:t>is an environmental stress for the chick. At this time stress caused by environment is very height. </a:t>
            </a:r>
          </a:p>
          <a:p>
            <a:pPr algn="just"/>
            <a:endParaRPr lang="en-US" sz="2400" dirty="0" smtClean="0"/>
          </a:p>
          <a:p>
            <a:pPr algn="just"/>
            <a:r>
              <a:rPr lang="en-US" sz="2400" dirty="0" smtClean="0"/>
              <a:t>Though natural antioxidants level maximum at this stage but in the cycle process enhance lipid </a:t>
            </a:r>
            <a:r>
              <a:rPr lang="en-US" sz="2400" dirty="0" err="1" smtClean="0"/>
              <a:t>unsaturation</a:t>
            </a:r>
            <a:r>
              <a:rPr lang="en-US" sz="2400" dirty="0" smtClean="0"/>
              <a:t> in tissues. </a:t>
            </a:r>
          </a:p>
          <a:p>
            <a:pPr algn="just"/>
            <a:endParaRPr lang="en-US" sz="2400" dirty="0" smtClean="0"/>
          </a:p>
          <a:p>
            <a:pPr algn="just"/>
            <a:r>
              <a:rPr lang="en-US" sz="2400" dirty="0" smtClean="0"/>
              <a:t>Low level concentrations of ascorbic acid (can limit vitamin E recycling) and high temperature and humidity increase risk of lipid </a:t>
            </a:r>
            <a:r>
              <a:rPr lang="en-US" sz="2400" dirty="0" err="1" smtClean="0"/>
              <a:t>peroxidation</a:t>
            </a:r>
            <a:endParaRPr lang="en-US" sz="2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t>
            </a:r>
            <a:endParaRPr lang="en-US" dirty="0"/>
          </a:p>
        </p:txBody>
      </p:sp>
      <p:sp>
        <p:nvSpPr>
          <p:cNvPr id="3" name="Content Placeholder 2"/>
          <p:cNvSpPr>
            <a:spLocks noGrp="1"/>
          </p:cNvSpPr>
          <p:nvPr>
            <p:ph idx="1"/>
          </p:nvPr>
        </p:nvSpPr>
        <p:spPr>
          <a:xfrm>
            <a:off x="914400" y="1295400"/>
            <a:ext cx="7772400" cy="5060160"/>
          </a:xfrm>
        </p:spPr>
        <p:txBody>
          <a:bodyPr>
            <a:normAutofit fontScale="92500" lnSpcReduction="10000"/>
          </a:bodyPr>
          <a:lstStyle/>
          <a:p>
            <a:pPr algn="just"/>
            <a:r>
              <a:rPr lang="en-US" sz="2800" b="1" dirty="0" smtClean="0">
                <a:solidFill>
                  <a:srgbClr val="FF9900"/>
                </a:solidFill>
              </a:rPr>
              <a:t>Effect on egg production</a:t>
            </a:r>
            <a:r>
              <a:rPr lang="en-US" sz="2800" dirty="0" smtClean="0">
                <a:solidFill>
                  <a:srgbClr val="FF9900"/>
                </a:solidFill>
              </a:rPr>
              <a:t> </a:t>
            </a:r>
          </a:p>
          <a:p>
            <a:pPr algn="just"/>
            <a:endParaRPr lang="en-US" sz="2800" dirty="0" smtClean="0"/>
          </a:p>
          <a:p>
            <a:pPr algn="just"/>
            <a:r>
              <a:rPr lang="en-US" sz="2800" dirty="0" smtClean="0"/>
              <a:t>In the production system time between the egg laid and   cooling is variable. Whatever effort may be made   some changes are bound to happen in composition of egg due to high temperature and time gap. </a:t>
            </a:r>
          </a:p>
          <a:p>
            <a:pPr algn="just"/>
            <a:endParaRPr lang="en-US" sz="2800" dirty="0" smtClean="0"/>
          </a:p>
          <a:p>
            <a:pPr algn="just"/>
            <a:r>
              <a:rPr lang="en-US" sz="2800" dirty="0" smtClean="0"/>
              <a:t>Free radical is responsible accelerating these compositional change and damage to lipids and proteins. Addition of antioxidant in feed may retard such changes ultimately improve egg production.</a:t>
            </a:r>
          </a:p>
          <a:p>
            <a:endParaRPr lang="en-US" dirty="0"/>
          </a:p>
        </p:txBody>
      </p:sp>
      <p:sp>
        <p:nvSpPr>
          <p:cNvPr id="4" name="Rectangle 3"/>
          <p:cNvSpPr/>
          <p:nvPr/>
        </p:nvSpPr>
        <p:spPr>
          <a:xfrm>
            <a:off x="5431830" y="228600"/>
            <a:ext cx="3712170" cy="369332"/>
          </a:xfrm>
          <a:prstGeom prst="rect">
            <a:avLst/>
          </a:prstGeom>
        </p:spPr>
        <p:txBody>
          <a:bodyPr wrap="none">
            <a:spAutoFit/>
          </a:bodyPr>
          <a:lstStyle/>
          <a:p>
            <a:pPr algn="r"/>
            <a:r>
              <a:rPr lang="en-US" b="1" dirty="0" smtClean="0">
                <a:solidFill>
                  <a:schemeClr val="accent4">
                    <a:lumMod val="60000"/>
                    <a:lumOff val="40000"/>
                  </a:schemeClr>
                </a:solidFill>
              </a:rPr>
              <a:t>……..Antioxidants in Poultry health</a:t>
            </a:r>
            <a:endParaRPr lang="en-US" dirty="0">
              <a:solidFill>
                <a:schemeClr val="accent4">
                  <a:lumMod val="60000"/>
                  <a:lumOff val="40000"/>
                </a:schemeClr>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1600" b="1" dirty="0" smtClean="0"/>
              <a:t>……Antioxidants in Poultry health</a:t>
            </a:r>
            <a:endParaRPr lang="en-US" sz="1600" dirty="0"/>
          </a:p>
        </p:txBody>
      </p:sp>
      <p:sp>
        <p:nvSpPr>
          <p:cNvPr id="3" name="Content Placeholder 2"/>
          <p:cNvSpPr>
            <a:spLocks noGrp="1"/>
          </p:cNvSpPr>
          <p:nvPr>
            <p:ph idx="1"/>
          </p:nvPr>
        </p:nvSpPr>
        <p:spPr>
          <a:xfrm>
            <a:off x="914400" y="1066800"/>
            <a:ext cx="7772400" cy="5288760"/>
          </a:xfrm>
        </p:spPr>
        <p:txBody>
          <a:bodyPr>
            <a:normAutofit fontScale="85000" lnSpcReduction="20000"/>
          </a:bodyPr>
          <a:lstStyle/>
          <a:p>
            <a:pPr algn="just">
              <a:buNone/>
            </a:pPr>
            <a:r>
              <a:rPr lang="en-US" sz="2400" b="1" dirty="0" smtClean="0">
                <a:solidFill>
                  <a:srgbClr val="FF9900"/>
                </a:solidFill>
              </a:rPr>
              <a:t>Transport of chicks</a:t>
            </a:r>
            <a:r>
              <a:rPr lang="en-US" sz="2400" dirty="0" smtClean="0">
                <a:solidFill>
                  <a:srgbClr val="FF9900"/>
                </a:solidFill>
              </a:rPr>
              <a:t>: </a:t>
            </a:r>
          </a:p>
          <a:p>
            <a:pPr algn="just"/>
            <a:r>
              <a:rPr lang="en-US" sz="2600" dirty="0" smtClean="0"/>
              <a:t>Transportation from hatchery to farm</a:t>
            </a:r>
            <a:r>
              <a:rPr lang="en-US" sz="2600" i="1" dirty="0" smtClean="0"/>
              <a:t> </a:t>
            </a:r>
            <a:r>
              <a:rPr lang="en-US" sz="2600" dirty="0" smtClean="0"/>
              <a:t>is another source of stress. For breeding companies where chicken transportation could involve several thousand miles, a very high degree of stress would be associated with temperature fluctuation and dehydration.</a:t>
            </a:r>
          </a:p>
          <a:p>
            <a:pPr algn="just"/>
            <a:endParaRPr lang="en-US" sz="2600" b="1" dirty="0" smtClean="0">
              <a:solidFill>
                <a:srgbClr val="FFC000"/>
              </a:solidFill>
            </a:endParaRPr>
          </a:p>
          <a:p>
            <a:pPr algn="just">
              <a:buNone/>
            </a:pPr>
            <a:endParaRPr lang="en-US" sz="2600" b="1" dirty="0" smtClean="0">
              <a:solidFill>
                <a:srgbClr val="FFC000"/>
              </a:solidFill>
            </a:endParaRPr>
          </a:p>
          <a:p>
            <a:pPr algn="just"/>
            <a:r>
              <a:rPr lang="en-US" sz="2600" b="1" dirty="0" smtClean="0">
                <a:solidFill>
                  <a:srgbClr val="FFC000"/>
                </a:solidFill>
              </a:rPr>
              <a:t>Oxidation of fat in feed: </a:t>
            </a:r>
            <a:r>
              <a:rPr lang="en-US" sz="2600" dirty="0" smtClean="0"/>
              <a:t>Oxidized fat in the diet</a:t>
            </a:r>
            <a:r>
              <a:rPr lang="en-US" sz="2600" i="1" dirty="0" smtClean="0"/>
              <a:t> </a:t>
            </a:r>
            <a:r>
              <a:rPr lang="en-US" sz="2600" dirty="0" smtClean="0"/>
              <a:t>can cause oxidative stress in the intestine increasing antioxidant nutrient requirements. When a chicken diet includes spent fat after its high temperature treatment, the fat usually contains peroxides and </a:t>
            </a:r>
            <a:r>
              <a:rPr lang="en-US" sz="2600" dirty="0" err="1" smtClean="0"/>
              <a:t>hydroperoxides</a:t>
            </a:r>
            <a:r>
              <a:rPr lang="en-US" sz="2600" dirty="0" smtClean="0"/>
              <a:t> that can contribute substantially to oxidative stress. It is necessary to evaluate benefits </a:t>
            </a:r>
            <a:r>
              <a:rPr lang="en-US" sz="2600" dirty="0" err="1" smtClean="0"/>
              <a:t>vs</a:t>
            </a:r>
            <a:r>
              <a:rPr lang="en-US" sz="2600" dirty="0" smtClean="0"/>
              <a:t> disadvantages of using such fat sources.</a:t>
            </a:r>
          </a:p>
          <a:p>
            <a:pPr algn="just"/>
            <a:endParaRPr lang="en-US" sz="2600" dirty="0" smtClean="0"/>
          </a:p>
          <a:p>
            <a:pPr>
              <a:buNone/>
            </a:pPr>
            <a:r>
              <a:rPr lang="en-US" sz="2600" dirty="0" smtClean="0"/>
              <a:t> </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838200"/>
          </a:xfrm>
        </p:spPr>
        <p:txBody>
          <a:bodyPr/>
          <a:lstStyle/>
          <a:p>
            <a:r>
              <a:rPr lang="cs-CZ" dirty="0" smtClean="0"/>
              <a:t>Free radical - what it</a:t>
            </a:r>
            <a:r>
              <a:rPr lang="en-US" dirty="0" smtClean="0"/>
              <a:t> </a:t>
            </a:r>
            <a:r>
              <a:rPr lang="cs-CZ" dirty="0" smtClean="0"/>
              <a:t>is?</a:t>
            </a:r>
            <a:r>
              <a:rPr lang="en-US" dirty="0" smtClean="0">
                <a:solidFill>
                  <a:schemeClr val="accent4">
                    <a:lumMod val="60000"/>
                    <a:lumOff val="40000"/>
                  </a:schemeClr>
                </a:solidFill>
              </a:rPr>
              <a:t> </a:t>
            </a:r>
            <a:endParaRPr lang="en-US" dirty="0">
              <a:solidFill>
                <a:schemeClr val="accent4">
                  <a:lumMod val="60000"/>
                  <a:lumOff val="40000"/>
                </a:schemeClr>
              </a:solidFill>
            </a:endParaRPr>
          </a:p>
        </p:txBody>
      </p:sp>
      <p:sp>
        <p:nvSpPr>
          <p:cNvPr id="3" name="Content Placeholder 2"/>
          <p:cNvSpPr>
            <a:spLocks noGrp="1"/>
          </p:cNvSpPr>
          <p:nvPr>
            <p:ph idx="1"/>
          </p:nvPr>
        </p:nvSpPr>
        <p:spPr>
          <a:xfrm>
            <a:off x="914400" y="1219200"/>
            <a:ext cx="7772400" cy="3429000"/>
          </a:xfrm>
        </p:spPr>
        <p:txBody>
          <a:bodyPr>
            <a:normAutofit/>
          </a:bodyPr>
          <a:lstStyle/>
          <a:p>
            <a:pPr marL="0" indent="0">
              <a:buFont typeface="Wingdings" pitchFamily="2" charset="2"/>
              <a:buChar char="Ø"/>
            </a:pPr>
            <a:r>
              <a:rPr lang="cs-CZ" sz="2400" dirty="0" smtClean="0"/>
              <a:t>particles with</a:t>
            </a:r>
            <a:r>
              <a:rPr lang="cs-CZ" sz="2400" dirty="0" smtClean="0">
                <a:solidFill>
                  <a:srgbClr val="FF0000"/>
                </a:solidFill>
              </a:rPr>
              <a:t>unpaired</a:t>
            </a:r>
            <a:r>
              <a:rPr lang="cs-CZ" sz="2400" dirty="0" smtClean="0"/>
              <a:t> electron spinning around the nucleus. (can be atom, ions, molecule).</a:t>
            </a:r>
            <a:endParaRPr lang="en-US" sz="3200" dirty="0" smtClean="0"/>
          </a:p>
          <a:p>
            <a:pPr marL="0" indent="0">
              <a:buFont typeface="Wingdings" pitchFamily="2" charset="2"/>
              <a:buChar char="Ø"/>
            </a:pPr>
            <a:r>
              <a:rPr lang="en-US" sz="2400" dirty="0" smtClean="0"/>
              <a:t>Any atom or molecule capable of independent existence (hence the term ‘free’) that contains one or more unpaired electrons</a:t>
            </a:r>
          </a:p>
          <a:p>
            <a:pPr lvl="1">
              <a:buFont typeface="Wingdings" pitchFamily="2" charset="2"/>
              <a:buChar char="Ø"/>
            </a:pPr>
            <a:r>
              <a:rPr lang="en-US" dirty="0" smtClean="0"/>
              <a:t>Free radicals are highly reactive and can cause damage to molecules in the cell</a:t>
            </a:r>
          </a:p>
          <a:p>
            <a:pPr lvl="1"/>
            <a:endParaRPr lang="en-US" dirty="0" smtClean="0"/>
          </a:p>
          <a:p>
            <a:endParaRPr lang="en-US" dirty="0"/>
          </a:p>
        </p:txBody>
      </p:sp>
      <p:pic>
        <p:nvPicPr>
          <p:cNvPr id="4" name="Picture 7"/>
          <p:cNvPicPr>
            <a:picLocks noChangeAspect="1" noChangeArrowheads="1"/>
          </p:cNvPicPr>
          <p:nvPr/>
        </p:nvPicPr>
        <p:blipFill>
          <a:blip r:embed="rId2"/>
          <a:srcRect b="7852"/>
          <a:stretch>
            <a:fillRect/>
          </a:stretch>
        </p:blipFill>
        <p:spPr bwMode="auto">
          <a:xfrm>
            <a:off x="838200" y="4572000"/>
            <a:ext cx="7772400" cy="211397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402336"/>
          </a:xfrm>
        </p:spPr>
        <p:txBody>
          <a:bodyPr/>
          <a:lstStyle/>
          <a:p>
            <a:pPr algn="r"/>
            <a:r>
              <a:rPr lang="en-US" sz="1800" b="1" dirty="0" smtClean="0"/>
              <a:t>……..Antioxidants in Animal health</a:t>
            </a:r>
            <a:endParaRPr lang="en-US" sz="1800" dirty="0"/>
          </a:p>
        </p:txBody>
      </p:sp>
      <p:sp>
        <p:nvSpPr>
          <p:cNvPr id="3" name="Content Placeholder 2"/>
          <p:cNvSpPr>
            <a:spLocks noGrp="1"/>
          </p:cNvSpPr>
          <p:nvPr>
            <p:ph idx="1"/>
          </p:nvPr>
        </p:nvSpPr>
        <p:spPr/>
        <p:txBody>
          <a:bodyPr>
            <a:noAutofit/>
          </a:bodyPr>
          <a:lstStyle/>
          <a:p>
            <a:r>
              <a:rPr lang="en-US" sz="2400" b="1" dirty="0" smtClean="0">
                <a:solidFill>
                  <a:srgbClr val="FFC000"/>
                </a:solidFill>
              </a:rPr>
              <a:t>Vaccination stress</a:t>
            </a:r>
            <a:r>
              <a:rPr lang="en-US" sz="2400" dirty="0" smtClean="0">
                <a:solidFill>
                  <a:srgbClr val="FFC000"/>
                </a:solidFill>
              </a:rPr>
              <a:t>: </a:t>
            </a:r>
            <a:r>
              <a:rPr lang="en-US" sz="2400" dirty="0" smtClean="0"/>
              <a:t>Vaccination</a:t>
            </a:r>
            <a:r>
              <a:rPr lang="en-US" sz="2400" i="1" dirty="0" smtClean="0"/>
              <a:t> </a:t>
            </a:r>
            <a:r>
              <a:rPr lang="en-US" sz="2400" dirty="0" smtClean="0"/>
              <a:t>is also a substantial stress; and in some cases using vitamin E, for example, as a vaccine adjuvant can help improve vaccination efficiency.</a:t>
            </a:r>
          </a:p>
          <a:p>
            <a:pPr>
              <a:buNone/>
            </a:pPr>
            <a:r>
              <a:rPr lang="en-US" sz="2400" dirty="0" smtClean="0"/>
              <a:t> </a:t>
            </a:r>
          </a:p>
          <a:p>
            <a:r>
              <a:rPr lang="en-US" sz="2400" b="1" dirty="0" smtClean="0">
                <a:solidFill>
                  <a:srgbClr val="FFC000"/>
                </a:solidFill>
              </a:rPr>
              <a:t>Exposure to </a:t>
            </a:r>
            <a:r>
              <a:rPr lang="en-US" sz="2400" b="1" dirty="0" err="1" smtClean="0">
                <a:solidFill>
                  <a:srgbClr val="FFC000"/>
                </a:solidFill>
              </a:rPr>
              <a:t>Mycotoxin</a:t>
            </a:r>
            <a:r>
              <a:rPr lang="en-US" sz="2400" dirty="0" smtClean="0"/>
              <a:t>: </a:t>
            </a:r>
            <a:r>
              <a:rPr lang="en-US" sz="2400" dirty="0" err="1" smtClean="0"/>
              <a:t>Mycotoxins</a:t>
            </a:r>
            <a:r>
              <a:rPr lang="en-US" sz="2400" i="1" dirty="0" smtClean="0"/>
              <a:t> </a:t>
            </a:r>
            <a:r>
              <a:rPr lang="en-US" sz="2400" dirty="0" smtClean="0"/>
              <a:t>can substantially decrease antioxidant assimilation from the feed and increase their requirement to prevent damaging effects of free radicals produced as a result of </a:t>
            </a:r>
            <a:r>
              <a:rPr lang="en-US" sz="2400" dirty="0" err="1" smtClean="0"/>
              <a:t>mycotoxin</a:t>
            </a:r>
            <a:r>
              <a:rPr lang="en-US" sz="2400" dirty="0" smtClean="0"/>
              <a:t> exposure.</a:t>
            </a:r>
          </a:p>
          <a:p>
            <a:pPr>
              <a:buNone/>
            </a:pPr>
            <a:r>
              <a:rPr lang="en-US" sz="2400" dirty="0" smtClean="0"/>
              <a:t>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8001000" cy="1164336"/>
          </a:xfrm>
        </p:spPr>
        <p:txBody>
          <a:bodyPr/>
          <a:lstStyle/>
          <a:p>
            <a:r>
              <a:rPr lang="en-US" sz="3600" b="1" dirty="0" smtClean="0"/>
              <a:t>Applications of some antioxidant in poultry production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algn="just"/>
            <a:r>
              <a:rPr lang="en-US" sz="2600" dirty="0" smtClean="0"/>
              <a:t>Increased antioxidant supplementation for improvement of meat quality during storage.</a:t>
            </a:r>
          </a:p>
          <a:p>
            <a:pPr algn="just"/>
            <a:endParaRPr lang="en-US" sz="2600" dirty="0" smtClean="0"/>
          </a:p>
          <a:p>
            <a:pPr algn="just"/>
            <a:r>
              <a:rPr lang="en-US" sz="2600" dirty="0" smtClean="0"/>
              <a:t>It is recorded that vitamin E and selenium combination is very effective to reduce drip loss.</a:t>
            </a:r>
          </a:p>
          <a:p>
            <a:pPr algn="just"/>
            <a:endParaRPr lang="en-US" sz="2600" dirty="0" smtClean="0"/>
          </a:p>
          <a:p>
            <a:pPr algn="just"/>
            <a:r>
              <a:rPr lang="en-US" sz="2600" dirty="0" smtClean="0"/>
              <a:t> Decline in egg production due  to heat   related stress is increased due to less Vitamin E in feed.</a:t>
            </a:r>
          </a:p>
          <a:p>
            <a:pPr algn="just"/>
            <a:endParaRPr lang="en-US" sz="2600" dirty="0" smtClean="0"/>
          </a:p>
          <a:p>
            <a:pPr algn="just"/>
            <a:r>
              <a:rPr lang="en-US" sz="2600" dirty="0" smtClean="0"/>
              <a:t> Increased antioxidant supplementation decreased </a:t>
            </a:r>
            <a:r>
              <a:rPr lang="en-US" sz="2600" dirty="0" err="1" smtClean="0"/>
              <a:t>mycotoxin</a:t>
            </a:r>
            <a:r>
              <a:rPr lang="en-US" sz="2600" dirty="0" smtClean="0"/>
              <a:t> toxicity.</a:t>
            </a:r>
          </a:p>
          <a:p>
            <a:pPr algn="just">
              <a:buNone/>
            </a:pPr>
            <a:r>
              <a:rPr lang="en-US" sz="2600" b="1" dirty="0" smtClean="0"/>
              <a:t> </a:t>
            </a:r>
            <a:endParaRPr lang="en-US" sz="2600" dirty="0" smtClean="0"/>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67400" y="512064"/>
            <a:ext cx="2819400" cy="478536"/>
          </a:xfrm>
        </p:spPr>
        <p:txBody>
          <a:bodyPr/>
          <a:lstStyle/>
          <a:p>
            <a:pPr algn="r"/>
            <a:r>
              <a:rPr lang="en-US" sz="2400" b="1" dirty="0" smtClean="0">
                <a:solidFill>
                  <a:srgbClr val="00B0F0"/>
                </a:solidFill>
              </a:rPr>
              <a:t>continue--</a:t>
            </a:r>
            <a:endParaRPr lang="en-US" sz="2400" dirty="0"/>
          </a:p>
        </p:txBody>
      </p:sp>
      <p:sp>
        <p:nvSpPr>
          <p:cNvPr id="3" name="Content Placeholder 2"/>
          <p:cNvSpPr>
            <a:spLocks noGrp="1"/>
          </p:cNvSpPr>
          <p:nvPr>
            <p:ph idx="1"/>
          </p:nvPr>
        </p:nvSpPr>
        <p:spPr>
          <a:xfrm>
            <a:off x="914400" y="1295400"/>
            <a:ext cx="7772400" cy="5060160"/>
          </a:xfrm>
        </p:spPr>
        <p:txBody>
          <a:bodyPr>
            <a:noAutofit/>
          </a:bodyPr>
          <a:lstStyle/>
          <a:p>
            <a:pPr algn="just"/>
            <a:r>
              <a:rPr lang="en-US" sz="2400" dirty="0" smtClean="0"/>
              <a:t>Poultry has become a very competitive business and any addition on coast or change in feed   ingredient will affect the cost of production and quality of the products. </a:t>
            </a:r>
          </a:p>
          <a:p>
            <a:pPr algn="just"/>
            <a:r>
              <a:rPr lang="en-US" sz="2400" dirty="0" smtClean="0"/>
              <a:t>While adding antioxidant in the feed one has to be careful about coast, age, feed and food laws of the country. </a:t>
            </a:r>
          </a:p>
          <a:p>
            <a:pPr algn="just"/>
            <a:r>
              <a:rPr lang="en-US" sz="2400" dirty="0" smtClean="0"/>
              <a:t>Certainly there are reports available for beneficial effect of antioxidants improving the immunity system, health management and quality of the poultry products but all of them cannot be introduced in poultry feed. </a:t>
            </a:r>
          </a:p>
          <a:p>
            <a:pPr algn="just"/>
            <a:r>
              <a:rPr lang="en-US" sz="2400" dirty="0" smtClean="0"/>
              <a:t>Most precise study has been undertaken on available antioxidants and their scope of application in poultry feed.</a:t>
            </a:r>
          </a:p>
          <a:p>
            <a:pPr algn="just"/>
            <a:endParaRPr lang="en-US" sz="24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3200" y="512064"/>
            <a:ext cx="2133600" cy="478536"/>
          </a:xfrm>
        </p:spPr>
        <p:txBody>
          <a:bodyPr/>
          <a:lstStyle/>
          <a:p>
            <a:pPr algn="r"/>
            <a:r>
              <a:rPr lang="en-US" sz="1800" b="1" dirty="0" smtClean="0">
                <a:solidFill>
                  <a:srgbClr val="00B0F0"/>
                </a:solidFill>
              </a:rPr>
              <a:t>continue--</a:t>
            </a:r>
            <a:endParaRPr lang="en-US" sz="1800" dirty="0"/>
          </a:p>
        </p:txBody>
      </p:sp>
      <p:sp>
        <p:nvSpPr>
          <p:cNvPr id="3" name="Content Placeholder 2"/>
          <p:cNvSpPr>
            <a:spLocks noGrp="1"/>
          </p:cNvSpPr>
          <p:nvPr>
            <p:ph idx="1"/>
          </p:nvPr>
        </p:nvSpPr>
        <p:spPr>
          <a:xfrm>
            <a:off x="914400" y="1371600"/>
            <a:ext cx="7772400" cy="4191000"/>
          </a:xfrm>
        </p:spPr>
        <p:txBody>
          <a:bodyPr>
            <a:normAutofit lnSpcReduction="10000"/>
          </a:bodyPr>
          <a:lstStyle/>
          <a:p>
            <a:pPr algn="just"/>
            <a:r>
              <a:rPr lang="en-US" sz="2600" dirty="0" smtClean="0"/>
              <a:t>On the other hand, under conditions of oxidative stress where free radical production dramatic increases, then without external help it is difficult to prevent damage to major organs and systems. This external help takes the form of increased dietary supplementation of natural antioxidants.  For the  poultry  business  it need to understand  at the time  of feed  formulator when and how much  fed additive  is needed and economically justified. </a:t>
            </a: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image.slidesharecdn.com/finalfreidistproflecturemay2010-100505140600-phpapp02/95/slide-4-728.jpg?1273089494"/>
          <p:cNvPicPr>
            <a:picLocks noChangeAspect="1" noChangeArrowheads="1"/>
          </p:cNvPicPr>
          <p:nvPr/>
        </p:nvPicPr>
        <p:blipFill>
          <a:blip r:embed="rId2"/>
          <a:srcRect/>
          <a:stretch>
            <a:fillRect/>
          </a:stretch>
        </p:blipFill>
        <p:spPr bwMode="auto">
          <a:xfrm>
            <a:off x="990600" y="609600"/>
            <a:ext cx="6934200" cy="4619625"/>
          </a:xfrm>
          <a:prstGeom prst="rect">
            <a:avLst/>
          </a:prstGeom>
          <a:noFill/>
          <a:ln w="9525">
            <a:noFill/>
            <a:miter lim="800000"/>
            <a:headEnd/>
            <a:tailEnd/>
          </a:ln>
        </p:spPr>
      </p:pic>
      <p:sp>
        <p:nvSpPr>
          <p:cNvPr id="5" name="Rectangle 4"/>
          <p:cNvSpPr/>
          <p:nvPr/>
        </p:nvSpPr>
        <p:spPr>
          <a:xfrm>
            <a:off x="5334000" y="5486400"/>
            <a:ext cx="3609975" cy="923330"/>
          </a:xfrm>
          <a:prstGeom prst="rect">
            <a:avLst/>
          </a:prstGeom>
        </p:spPr>
        <p:txBody>
          <a:bodyPr wrap="square">
            <a:spAutoFit/>
          </a:bodyPr>
          <a:lstStyle/>
          <a:p>
            <a:pPr lvl="0" algn="ctr"/>
            <a:r>
              <a:rPr lang="en-US" sz="5400" b="1" spc="50" dirty="0" smtClean="0">
                <a:ln w="11430"/>
                <a:gradFill>
                  <a:gsLst>
                    <a:gs pos="25000">
                      <a:srgbClr val="EA157A">
                        <a:satMod val="155000"/>
                      </a:srgbClr>
                    </a:gs>
                    <a:gs pos="100000">
                      <a:srgbClr val="EA157A">
                        <a:shade val="45000"/>
                        <a:satMod val="165000"/>
                      </a:srgbClr>
                    </a:gs>
                  </a:gsLst>
                  <a:lin ang="5400000"/>
                </a:gradFill>
                <a:effectLst>
                  <a:outerShdw blurRad="76200" dist="50800" dir="5400000" algn="tl" rotWithShape="0">
                    <a:srgbClr val="000000">
                      <a:alpha val="65000"/>
                    </a:srgbClr>
                  </a:outerShdw>
                </a:effectLst>
              </a:rPr>
              <a:t>Thanks</a:t>
            </a:r>
            <a:endParaRPr lang="en-US" sz="5400" b="1" spc="50" dirty="0">
              <a:ln w="11430"/>
              <a:gradFill>
                <a:gsLst>
                  <a:gs pos="25000">
                    <a:srgbClr val="EA157A">
                      <a:satMod val="155000"/>
                    </a:srgbClr>
                  </a:gs>
                  <a:gs pos="100000">
                    <a:srgbClr val="EA157A">
                      <a:shade val="45000"/>
                      <a:satMod val="165000"/>
                    </a:srgb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Formation of Free Radical</a:t>
            </a:r>
            <a:endParaRPr lang="en-US" dirty="0"/>
          </a:p>
        </p:txBody>
      </p:sp>
      <p:sp>
        <p:nvSpPr>
          <p:cNvPr id="3" name="Content Placeholder 2"/>
          <p:cNvSpPr>
            <a:spLocks noGrp="1"/>
          </p:cNvSpPr>
          <p:nvPr>
            <p:ph idx="1"/>
          </p:nvPr>
        </p:nvSpPr>
        <p:spPr>
          <a:xfrm>
            <a:off x="914400" y="1676400"/>
            <a:ext cx="8077200" cy="4679160"/>
          </a:xfrm>
        </p:spPr>
        <p:txBody>
          <a:bodyPr>
            <a:normAutofit/>
          </a:bodyPr>
          <a:lstStyle/>
          <a:p>
            <a:pPr algn="just">
              <a:buFont typeface="Wingdings" pitchFamily="2" charset="2"/>
              <a:buChar char="v"/>
            </a:pPr>
            <a:r>
              <a:rPr lang="en-US" sz="2600" dirty="0" smtClean="0"/>
              <a:t>Free radical  are ionized  particle  in human body</a:t>
            </a:r>
          </a:p>
          <a:p>
            <a:pPr marL="0" indent="0">
              <a:buFont typeface="Wingdings" pitchFamily="2" charset="2"/>
              <a:buChar char="v"/>
            </a:pPr>
            <a:endParaRPr lang="en-US" sz="2600" dirty="0" smtClean="0"/>
          </a:p>
          <a:p>
            <a:pPr marL="0" indent="0">
              <a:buFont typeface="Wingdings" pitchFamily="2" charset="2"/>
              <a:buChar char="v"/>
            </a:pPr>
            <a:r>
              <a:rPr lang="en-US" sz="2800" dirty="0" smtClean="0"/>
              <a:t>Free radicals produced in </a:t>
            </a:r>
            <a:r>
              <a:rPr lang="en-US" sz="2800" dirty="0" smtClean="0">
                <a:solidFill>
                  <a:srgbClr val="FFC000"/>
                </a:solidFill>
              </a:rPr>
              <a:t>NORMAL cellular metabolism </a:t>
            </a:r>
            <a:r>
              <a:rPr lang="en-US" sz="2800" dirty="0" smtClean="0"/>
              <a:t>are vital to certain body functions, such as fighting disease or injury. When tissue is diseased or damaged, the body’s immune system sends disease fighting cells to the site, where they produce free radicals in an effort to destroy foreign invaders.</a:t>
            </a:r>
          </a:p>
          <a:p>
            <a:pPr marL="0" indent="0">
              <a:buNone/>
            </a:pPr>
            <a:endParaRPr lang="en-US" sz="2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e-effects-of-free-radicals-on-skin-and-how-they-form.jpg"/>
          <p:cNvPicPr>
            <a:picLocks noGrp="1" noChangeAspect="1"/>
          </p:cNvPicPr>
          <p:nvPr>
            <p:ph idx="4294967295"/>
          </p:nvPr>
        </p:nvPicPr>
        <p:blipFill>
          <a:blip r:embed="rId2"/>
          <a:stretch>
            <a:fillRect/>
          </a:stretch>
        </p:blipFill>
        <p:spPr>
          <a:xfrm>
            <a:off x="1143000" y="304800"/>
            <a:ext cx="7010400" cy="4343400"/>
          </a:xfrm>
        </p:spPr>
      </p:pic>
      <p:sp>
        <p:nvSpPr>
          <p:cNvPr id="3" name="Rectangle 2"/>
          <p:cNvSpPr/>
          <p:nvPr/>
        </p:nvSpPr>
        <p:spPr>
          <a:xfrm>
            <a:off x="457200" y="4826675"/>
            <a:ext cx="8382000" cy="1723549"/>
          </a:xfrm>
          <a:prstGeom prst="rect">
            <a:avLst/>
          </a:prstGeom>
        </p:spPr>
        <p:txBody>
          <a:bodyPr wrap="square">
            <a:spAutoFit/>
          </a:bodyPr>
          <a:lstStyle/>
          <a:p>
            <a:pPr>
              <a:buFont typeface="Wingdings" pitchFamily="2" charset="2"/>
              <a:buChar char="v"/>
            </a:pPr>
            <a:r>
              <a:rPr lang="en-US" sz="2600" dirty="0" smtClean="0"/>
              <a:t>Free radicals are also produced by</a:t>
            </a:r>
          </a:p>
          <a:p>
            <a:pPr lvl="2">
              <a:buFont typeface="Wingdings" pitchFamily="2" charset="2"/>
              <a:buChar char="Ø"/>
            </a:pPr>
            <a:r>
              <a:rPr lang="en-US" sz="2600" dirty="0" smtClean="0">
                <a:solidFill>
                  <a:schemeClr val="accent2">
                    <a:lumMod val="40000"/>
                    <a:lumOff val="60000"/>
                  </a:schemeClr>
                </a:solidFill>
              </a:rPr>
              <a:t>Pollution</a:t>
            </a:r>
          </a:p>
          <a:p>
            <a:pPr lvl="2">
              <a:buFont typeface="Wingdings" pitchFamily="2" charset="2"/>
              <a:buChar char="Ø"/>
            </a:pPr>
            <a:r>
              <a:rPr lang="en-US" dirty="0" smtClean="0">
                <a:solidFill>
                  <a:schemeClr val="accent2">
                    <a:lumMod val="40000"/>
                    <a:lumOff val="60000"/>
                  </a:schemeClr>
                </a:solidFill>
              </a:rPr>
              <a:t>Ultraviolet light and radiation</a:t>
            </a:r>
          </a:p>
          <a:p>
            <a:pPr lvl="2">
              <a:buFont typeface="Wingdings" pitchFamily="2" charset="2"/>
              <a:buChar char="Ø"/>
            </a:pPr>
            <a:r>
              <a:rPr lang="en-US" dirty="0" smtClean="0">
                <a:solidFill>
                  <a:schemeClr val="accent2">
                    <a:lumMod val="40000"/>
                    <a:lumOff val="60000"/>
                  </a:schemeClr>
                </a:solidFill>
              </a:rPr>
              <a:t>Toxic substances</a:t>
            </a:r>
          </a:p>
          <a:p>
            <a:pPr lvl="2">
              <a:buFont typeface="Wingdings" pitchFamily="2" charset="2"/>
              <a:buChar char="Ø"/>
            </a:pPr>
            <a:r>
              <a:rPr lang="en-US" dirty="0" smtClean="0">
                <a:solidFill>
                  <a:srgbClr val="FF99FF"/>
                </a:solidFill>
              </a:rPr>
              <a:t>cigarette smoke, overexposure to sunlight</a:t>
            </a:r>
            <a:endParaRPr lang="en-US" dirty="0">
              <a:solidFill>
                <a:srgbClr val="FF99FF"/>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ChangeArrowheads="1"/>
          </p:cNvSpPr>
          <p:nvPr/>
        </p:nvSpPr>
        <p:spPr bwMode="auto">
          <a:xfrm>
            <a:off x="457200" y="0"/>
            <a:ext cx="3366627"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1000" b="0" i="0" u="none" strike="noStrike" cap="none" normalizeH="0" baseline="0" dirty="0" smtClean="0">
                <a:ln>
                  <a:noFill/>
                </a:ln>
                <a:solidFill>
                  <a:srgbClr val="3B3835"/>
                </a:solidFill>
                <a:effectLst/>
                <a:latin typeface="Helvetica" charset="0"/>
                <a:ea typeface="Times New Roman" pitchFamily="18" charset="0"/>
                <a:cs typeface="Times New Roman" pitchFamily="18" charset="0"/>
              </a:rPr>
              <a:t>3. H 2 O 2 Hydrogen peroxide 1 O 2 Singlet oxygen NO</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5060" name="Rectangle 4"/>
          <p:cNvSpPr>
            <a:spLocks noChangeArrowheads="1"/>
          </p:cNvSpPr>
          <p:nvPr/>
        </p:nvSpPr>
        <p:spPr bwMode="auto">
          <a:xfrm>
            <a:off x="1600200" y="381000"/>
            <a:ext cx="52578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457200" algn="l"/>
              </a:tabLst>
            </a:pPr>
            <a:r>
              <a:rPr lang="en-US" sz="3200" b="1" dirty="0" smtClean="0">
                <a:solidFill>
                  <a:schemeClr val="accent4">
                    <a:lumMod val="60000"/>
                    <a:lumOff val="40000"/>
                  </a:schemeClr>
                </a:solidFill>
                <a:latin typeface="Arial" pitchFamily="34" charset="0"/>
                <a:cs typeface="Arial" pitchFamily="34" charset="0"/>
              </a:rPr>
              <a:t>T</a:t>
            </a:r>
            <a:r>
              <a:rPr kumimoji="0" lang="en-US" sz="3200" b="1" i="0" u="none" strike="noStrike" cap="none" normalizeH="0" baseline="0" dirty="0" smtClean="0">
                <a:ln>
                  <a:noFill/>
                </a:ln>
                <a:solidFill>
                  <a:schemeClr val="accent4">
                    <a:lumMod val="60000"/>
                    <a:lumOff val="40000"/>
                  </a:schemeClr>
                </a:solidFill>
                <a:effectLst/>
                <a:latin typeface="Arial" pitchFamily="34" charset="0"/>
                <a:cs typeface="Arial" pitchFamily="34" charset="0"/>
              </a:rPr>
              <a:t>ypes of Free radicals</a:t>
            </a:r>
          </a:p>
        </p:txBody>
      </p:sp>
      <p:sp>
        <p:nvSpPr>
          <p:cNvPr id="11" name="TextBox 10"/>
          <p:cNvSpPr txBox="1"/>
          <p:nvPr/>
        </p:nvSpPr>
        <p:spPr>
          <a:xfrm>
            <a:off x="533400" y="1371600"/>
            <a:ext cx="4038600" cy="738664"/>
          </a:xfrm>
          <a:prstGeom prst="rect">
            <a:avLst/>
          </a:prstGeom>
          <a:noFill/>
        </p:spPr>
        <p:txBody>
          <a:bodyPr wrap="square" rtlCol="0">
            <a:spAutoFit/>
          </a:bodyPr>
          <a:lstStyle/>
          <a:p>
            <a:pPr lvl="0"/>
            <a:endParaRPr lang="en-US" sz="2400" dirty="0" smtClean="0"/>
          </a:p>
          <a:p>
            <a:endParaRPr lang="en-US" dirty="0"/>
          </a:p>
        </p:txBody>
      </p:sp>
      <p:sp>
        <p:nvSpPr>
          <p:cNvPr id="14" name="Rectangle 13"/>
          <p:cNvSpPr/>
          <p:nvPr/>
        </p:nvSpPr>
        <p:spPr>
          <a:xfrm>
            <a:off x="685800" y="1295400"/>
            <a:ext cx="7947026" cy="1938992"/>
          </a:xfrm>
          <a:prstGeom prst="rect">
            <a:avLst/>
          </a:prstGeom>
        </p:spPr>
        <p:txBody>
          <a:bodyPr wrap="square">
            <a:spAutoFit/>
          </a:bodyPr>
          <a:lstStyle/>
          <a:p>
            <a:pPr lvl="0" indent="457200" algn="just" fontAlgn="base">
              <a:spcBef>
                <a:spcPct val="0"/>
              </a:spcBef>
              <a:spcAft>
                <a:spcPct val="0"/>
              </a:spcAft>
            </a:pPr>
            <a:r>
              <a:rPr lang="en-US" sz="2400" dirty="0" smtClean="0">
                <a:solidFill>
                  <a:prstClr val="white"/>
                </a:solidFill>
                <a:latin typeface="Times New Roman" pitchFamily="18" charset="0"/>
                <a:ea typeface="Calibri" pitchFamily="34" charset="0"/>
                <a:cs typeface="Times New Roman" pitchFamily="18" charset="0"/>
              </a:rPr>
              <a:t>There are two major types of free radical species: </a:t>
            </a:r>
          </a:p>
          <a:p>
            <a:pPr lvl="0" indent="457200" algn="just" fontAlgn="base">
              <a:spcBef>
                <a:spcPct val="0"/>
              </a:spcBef>
              <a:spcAft>
                <a:spcPct val="0"/>
              </a:spcAft>
            </a:pPr>
            <a:endParaRPr lang="en-US" sz="2400" dirty="0" smtClean="0">
              <a:solidFill>
                <a:prstClr val="white"/>
              </a:solidFill>
              <a:latin typeface="Times New Roman" pitchFamily="18" charset="0"/>
              <a:ea typeface="Calibri" pitchFamily="34" charset="0"/>
              <a:cs typeface="Times New Roman" pitchFamily="18" charset="0"/>
            </a:endParaRPr>
          </a:p>
          <a:p>
            <a:pPr lvl="0" indent="457200" algn="just" fontAlgn="base">
              <a:spcBef>
                <a:spcPct val="0"/>
              </a:spcBef>
              <a:spcAft>
                <a:spcPct val="0"/>
              </a:spcAft>
            </a:pPr>
            <a:r>
              <a:rPr lang="en-US" sz="2400" b="1" dirty="0" smtClean="0">
                <a:solidFill>
                  <a:prstClr val="white"/>
                </a:solidFill>
                <a:latin typeface="Times New Roman" pitchFamily="18" charset="0"/>
                <a:ea typeface="Calibri" pitchFamily="34" charset="0"/>
                <a:cs typeface="Times New Roman" pitchFamily="18" charset="0"/>
              </a:rPr>
              <a:t>          reactive oxygen species (ROS)</a:t>
            </a:r>
          </a:p>
          <a:p>
            <a:pPr lvl="0" indent="457200" algn="just" fontAlgn="base">
              <a:spcBef>
                <a:spcPct val="0"/>
              </a:spcBef>
              <a:spcAft>
                <a:spcPct val="0"/>
              </a:spcAft>
            </a:pPr>
            <a:endParaRPr lang="en-US" sz="2400" dirty="0" smtClean="0">
              <a:solidFill>
                <a:prstClr val="white"/>
              </a:solidFill>
              <a:latin typeface="Times New Roman" pitchFamily="18" charset="0"/>
              <a:ea typeface="Calibri" pitchFamily="34" charset="0"/>
              <a:cs typeface="Times New Roman" pitchFamily="18" charset="0"/>
            </a:endParaRPr>
          </a:p>
          <a:p>
            <a:pPr lvl="0" indent="457200" algn="just" fontAlgn="base">
              <a:spcBef>
                <a:spcPct val="0"/>
              </a:spcBef>
              <a:spcAft>
                <a:spcPct val="0"/>
              </a:spcAft>
            </a:pPr>
            <a:r>
              <a:rPr lang="en-US" sz="2400" b="1" dirty="0" smtClean="0">
                <a:solidFill>
                  <a:prstClr val="white"/>
                </a:solidFill>
                <a:latin typeface="Times New Roman" pitchFamily="18" charset="0"/>
                <a:ea typeface="Calibri" pitchFamily="34" charset="0"/>
                <a:cs typeface="Times New Roman" pitchFamily="18" charset="0"/>
              </a:rPr>
              <a:t>         reactive nitrogen species (RNS). </a:t>
            </a:r>
            <a:endParaRPr lang="en-US" sz="2400" b="1" dirty="0" smtClean="0">
              <a:solidFill>
                <a:prstClr val="white"/>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512064"/>
            <a:ext cx="8229600" cy="630936"/>
          </a:xfrm>
        </p:spPr>
        <p:txBody>
          <a:bodyPr/>
          <a:lstStyle/>
          <a:p>
            <a:r>
              <a:rPr lang="cs-CZ" dirty="0" smtClean="0"/>
              <a:t>ROS (reactive oxygen species)</a:t>
            </a:r>
          </a:p>
        </p:txBody>
      </p:sp>
      <p:sp>
        <p:nvSpPr>
          <p:cNvPr id="8195" name="Rectangle 3"/>
          <p:cNvSpPr>
            <a:spLocks noGrp="1" noChangeArrowheads="1"/>
          </p:cNvSpPr>
          <p:nvPr>
            <p:ph type="body" sz="half" idx="1"/>
          </p:nvPr>
        </p:nvSpPr>
        <p:spPr>
          <a:xfrm>
            <a:off x="464344" y="1371600"/>
            <a:ext cx="4038600" cy="3505200"/>
          </a:xfrm>
        </p:spPr>
        <p:txBody>
          <a:bodyPr>
            <a:normAutofit/>
          </a:bodyPr>
          <a:lstStyle/>
          <a:p>
            <a:pPr algn="ctr">
              <a:buFontTx/>
              <a:buNone/>
            </a:pPr>
            <a:r>
              <a:rPr lang="cs-CZ" u="sng" dirty="0" smtClean="0">
                <a:solidFill>
                  <a:srgbClr val="FF0000"/>
                </a:solidFill>
              </a:rPr>
              <a:t>Free radicals</a:t>
            </a:r>
            <a:endParaRPr lang="cs-CZ" dirty="0" smtClean="0">
              <a:solidFill>
                <a:srgbClr val="FF0000"/>
              </a:solidFill>
            </a:endParaRPr>
          </a:p>
          <a:p>
            <a:pPr algn="ctr">
              <a:buFontTx/>
              <a:buNone/>
            </a:pPr>
            <a:r>
              <a:rPr lang="cs-CZ" dirty="0" smtClean="0"/>
              <a:t> superoxide, O</a:t>
            </a:r>
            <a:r>
              <a:rPr lang="cs-CZ" baseline="-25000" dirty="0" smtClean="0"/>
              <a:t>2 </a:t>
            </a:r>
            <a:r>
              <a:rPr lang="cs-CZ" baseline="30000" dirty="0" smtClean="0"/>
              <a:t>· -</a:t>
            </a:r>
          </a:p>
          <a:p>
            <a:pPr algn="ctr">
              <a:buFontTx/>
              <a:buNone/>
            </a:pPr>
            <a:r>
              <a:rPr lang="cs-CZ" dirty="0" smtClean="0"/>
              <a:t>hydroxyl  radical,  OH </a:t>
            </a:r>
            <a:r>
              <a:rPr lang="cs-CZ" b="1" baseline="30000" dirty="0" smtClean="0"/>
              <a:t>·</a:t>
            </a:r>
          </a:p>
          <a:p>
            <a:pPr algn="ctr">
              <a:buFontTx/>
              <a:buNone/>
            </a:pPr>
            <a:r>
              <a:rPr lang="cs-CZ" dirty="0" smtClean="0"/>
              <a:t>peroxyl, ROO ·</a:t>
            </a:r>
          </a:p>
          <a:p>
            <a:pPr algn="ctr">
              <a:buFontTx/>
              <a:buNone/>
            </a:pPr>
            <a:r>
              <a:rPr lang="cs-CZ" dirty="0" smtClean="0"/>
              <a:t>alkoxyl, RO </a:t>
            </a:r>
            <a:r>
              <a:rPr lang="cs-CZ" b="1" baseline="30000" dirty="0" smtClean="0"/>
              <a:t>·</a:t>
            </a:r>
            <a:endParaRPr lang="cs-CZ" dirty="0" smtClean="0"/>
          </a:p>
          <a:p>
            <a:pPr algn="ctr">
              <a:buFontTx/>
              <a:buNone/>
            </a:pPr>
            <a:r>
              <a:rPr lang="cs-CZ" dirty="0" smtClean="0"/>
              <a:t>hydroperoxyl, HO</a:t>
            </a:r>
            <a:r>
              <a:rPr lang="cs-CZ" baseline="-25000" dirty="0" smtClean="0"/>
              <a:t>2 </a:t>
            </a:r>
            <a:r>
              <a:rPr lang="cs-CZ" b="1" baseline="30000" dirty="0" smtClean="0"/>
              <a:t>·</a:t>
            </a:r>
            <a:endParaRPr lang="cs-CZ" dirty="0" smtClean="0"/>
          </a:p>
        </p:txBody>
      </p:sp>
      <p:sp>
        <p:nvSpPr>
          <p:cNvPr id="8196" name="Rectangle 4"/>
          <p:cNvSpPr>
            <a:spLocks noGrp="1" noChangeArrowheads="1"/>
          </p:cNvSpPr>
          <p:nvPr>
            <p:ph type="body" sz="half" idx="2"/>
          </p:nvPr>
        </p:nvSpPr>
        <p:spPr>
          <a:xfrm>
            <a:off x="4648200" y="1600200"/>
            <a:ext cx="4114800" cy="3048000"/>
          </a:xfrm>
        </p:spPr>
        <p:txBody>
          <a:bodyPr>
            <a:normAutofit/>
          </a:bodyPr>
          <a:lstStyle/>
          <a:p>
            <a:pPr algn="ctr">
              <a:buFontTx/>
              <a:buNone/>
            </a:pPr>
            <a:r>
              <a:rPr lang="cs-CZ" u="sng" dirty="0" smtClean="0">
                <a:solidFill>
                  <a:srgbClr val="FF0000"/>
                </a:solidFill>
              </a:rPr>
              <a:t>Particals, which are not free radicals</a:t>
            </a:r>
            <a:endParaRPr lang="cs-CZ" u="sng" dirty="0" smtClean="0"/>
          </a:p>
          <a:p>
            <a:pPr algn="ctr">
              <a:buFontTx/>
              <a:buNone/>
            </a:pPr>
            <a:r>
              <a:rPr lang="cs-CZ" dirty="0" smtClean="0"/>
              <a:t>hydrogen peroxide, H</a:t>
            </a:r>
            <a:r>
              <a:rPr lang="cs-CZ" baseline="-25000" dirty="0" smtClean="0"/>
              <a:t>2</a:t>
            </a:r>
            <a:r>
              <a:rPr lang="cs-CZ" dirty="0" smtClean="0"/>
              <a:t>O</a:t>
            </a:r>
            <a:r>
              <a:rPr lang="cs-CZ" baseline="-25000" dirty="0" smtClean="0"/>
              <a:t>2</a:t>
            </a:r>
            <a:endParaRPr lang="cs-CZ" dirty="0" smtClean="0"/>
          </a:p>
          <a:p>
            <a:pPr algn="ctr">
              <a:buFontTx/>
              <a:buNone/>
            </a:pPr>
            <a:r>
              <a:rPr lang="cs-CZ" dirty="0" smtClean="0"/>
              <a:t>hypochlorous acid, HClO</a:t>
            </a:r>
          </a:p>
          <a:p>
            <a:pPr algn="ctr">
              <a:buFontTx/>
              <a:buNone/>
            </a:pPr>
            <a:r>
              <a:rPr lang="cs-CZ" dirty="0" smtClean="0"/>
              <a:t>ozone, O</a:t>
            </a:r>
            <a:r>
              <a:rPr lang="cs-CZ" baseline="-25000" dirty="0" smtClean="0"/>
              <a:t>3</a:t>
            </a:r>
            <a:endParaRPr lang="cs-CZ" dirty="0" smtClean="0"/>
          </a:p>
          <a:p>
            <a:pPr algn="ctr">
              <a:buFontTx/>
              <a:buNone/>
            </a:pPr>
            <a:r>
              <a:rPr lang="cs-CZ" dirty="0" smtClean="0"/>
              <a:t>singlet oxygen, </a:t>
            </a:r>
            <a:r>
              <a:rPr lang="cs-CZ" b="1" baseline="30000" dirty="0" smtClean="0"/>
              <a:t>1</a:t>
            </a:r>
            <a:r>
              <a:rPr lang="cs-CZ" dirty="0" smtClean="0"/>
              <a:t>O</a:t>
            </a:r>
            <a:r>
              <a:rPr lang="cs-CZ" baseline="-25000" dirty="0" smtClean="0"/>
              <a:t>2</a:t>
            </a:r>
            <a:endParaRPr lang="cs-CZ" dirty="0" smtClean="0"/>
          </a:p>
        </p:txBody>
      </p:sp>
      <p:pic>
        <p:nvPicPr>
          <p:cNvPr id="2050" name="Picture 4" descr="http://t1.gstatic.com/images?q=tbn:ANd9GcTdUkrKd0NM5brodowdOmiimR04nwmmOJELzRTn9iPJaoZflzPfAw"/>
          <p:cNvPicPr>
            <a:picLocks noChangeAspect="1" noChangeArrowheads="1"/>
          </p:cNvPicPr>
          <p:nvPr/>
        </p:nvPicPr>
        <p:blipFill>
          <a:blip r:embed="rId2"/>
          <a:srcRect/>
          <a:stretch>
            <a:fillRect/>
          </a:stretch>
        </p:blipFill>
        <p:spPr bwMode="auto">
          <a:xfrm>
            <a:off x="1752600" y="4680422"/>
            <a:ext cx="5562600" cy="20204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cs-CZ" smtClean="0"/>
              <a:t>RNS (reactive nitrogen species)</a:t>
            </a:r>
          </a:p>
        </p:txBody>
      </p:sp>
      <p:sp>
        <p:nvSpPr>
          <p:cNvPr id="9219" name="Rectangle 3"/>
          <p:cNvSpPr>
            <a:spLocks noGrp="1" noChangeArrowheads="1"/>
          </p:cNvSpPr>
          <p:nvPr>
            <p:ph type="body" sz="half" idx="1"/>
          </p:nvPr>
        </p:nvSpPr>
        <p:spPr>
          <a:xfrm>
            <a:off x="304800" y="1828800"/>
            <a:ext cx="4038600" cy="4114800"/>
          </a:xfrm>
        </p:spPr>
        <p:txBody>
          <a:bodyPr/>
          <a:lstStyle/>
          <a:p>
            <a:pPr algn="ctr">
              <a:buFontTx/>
              <a:buNone/>
            </a:pPr>
            <a:r>
              <a:rPr lang="cs-CZ" u="sng" dirty="0" smtClean="0">
                <a:solidFill>
                  <a:srgbClr val="FF0000"/>
                </a:solidFill>
              </a:rPr>
              <a:t>Free radicals</a:t>
            </a:r>
            <a:endParaRPr lang="cs-CZ" dirty="0" smtClean="0"/>
          </a:p>
          <a:p>
            <a:pPr algn="ctr">
              <a:buFontTx/>
              <a:buNone/>
            </a:pPr>
            <a:r>
              <a:rPr lang="cs-CZ" dirty="0" smtClean="0"/>
              <a:t>nitrogen oxide, NO </a:t>
            </a:r>
            <a:r>
              <a:rPr lang="cs-CZ" b="1" baseline="30000" dirty="0" smtClean="0"/>
              <a:t>.</a:t>
            </a:r>
            <a:endParaRPr lang="cs-CZ" u="sng" dirty="0" smtClean="0"/>
          </a:p>
          <a:p>
            <a:pPr algn="ctr">
              <a:buFontTx/>
              <a:buNone/>
            </a:pPr>
            <a:r>
              <a:rPr lang="cs-CZ" dirty="0" smtClean="0"/>
              <a:t>Nitrogen</a:t>
            </a:r>
            <a:r>
              <a:rPr lang="en-US" dirty="0" smtClean="0"/>
              <a:t> </a:t>
            </a:r>
            <a:r>
              <a:rPr lang="cs-CZ" dirty="0" smtClean="0"/>
              <a:t>oxide, NO</a:t>
            </a:r>
            <a:r>
              <a:rPr lang="cs-CZ" baseline="-25000" dirty="0" smtClean="0"/>
              <a:t>2</a:t>
            </a:r>
            <a:r>
              <a:rPr lang="cs-CZ" dirty="0" smtClean="0"/>
              <a:t> </a:t>
            </a:r>
            <a:r>
              <a:rPr lang="cs-CZ" b="1" baseline="30000" dirty="0" smtClean="0"/>
              <a:t>.</a:t>
            </a:r>
          </a:p>
        </p:txBody>
      </p:sp>
      <p:sp>
        <p:nvSpPr>
          <p:cNvPr id="9220" name="Rectangle 4"/>
          <p:cNvSpPr>
            <a:spLocks noGrp="1" noChangeArrowheads="1"/>
          </p:cNvSpPr>
          <p:nvPr>
            <p:ph type="body" sz="half" idx="2"/>
          </p:nvPr>
        </p:nvSpPr>
        <p:spPr>
          <a:xfrm>
            <a:off x="4114800" y="1752600"/>
            <a:ext cx="4724400" cy="4114800"/>
          </a:xfrm>
        </p:spPr>
        <p:txBody>
          <a:bodyPr/>
          <a:lstStyle/>
          <a:p>
            <a:pPr>
              <a:buFontTx/>
              <a:buNone/>
            </a:pPr>
            <a:r>
              <a:rPr lang="cs-CZ" u="sng" smtClean="0">
                <a:solidFill>
                  <a:srgbClr val="FF0000"/>
                </a:solidFill>
              </a:rPr>
              <a:t>Particals, which are not free radicals</a:t>
            </a:r>
            <a:endParaRPr lang="cs-CZ" u="sng" smtClean="0"/>
          </a:p>
          <a:p>
            <a:pPr algn="ctr">
              <a:buFontTx/>
              <a:buNone/>
            </a:pPr>
            <a:r>
              <a:rPr lang="cs-CZ" smtClean="0"/>
              <a:t>nitrosyl, NO</a:t>
            </a:r>
            <a:r>
              <a:rPr lang="cs-CZ" b="1" baseline="30000" smtClean="0"/>
              <a:t>+</a:t>
            </a:r>
            <a:endParaRPr lang="cs-CZ" smtClean="0"/>
          </a:p>
          <a:p>
            <a:pPr algn="ctr">
              <a:buFontTx/>
              <a:buNone/>
            </a:pPr>
            <a:r>
              <a:rPr lang="cs-CZ" smtClean="0"/>
              <a:t>nitrous acid, HONO</a:t>
            </a:r>
          </a:p>
          <a:p>
            <a:pPr algn="ctr">
              <a:buFontTx/>
              <a:buNone/>
            </a:pPr>
            <a:r>
              <a:rPr lang="cs-CZ" smtClean="0"/>
              <a:t>nitogen(III) oxide, N</a:t>
            </a:r>
            <a:r>
              <a:rPr lang="cs-CZ" baseline="-25000" smtClean="0"/>
              <a:t>2</a:t>
            </a:r>
            <a:r>
              <a:rPr lang="cs-CZ" smtClean="0"/>
              <a:t>O</a:t>
            </a:r>
            <a:r>
              <a:rPr lang="cs-CZ" baseline="-25000" smtClean="0"/>
              <a:t>3</a:t>
            </a:r>
            <a:endParaRPr lang="cs-CZ" smtClean="0"/>
          </a:p>
          <a:p>
            <a:pPr algn="ctr">
              <a:buFontTx/>
              <a:buNone/>
            </a:pPr>
            <a:r>
              <a:rPr lang="cs-CZ" b="1" i="1" smtClean="0">
                <a:solidFill>
                  <a:srgbClr val="FF0000"/>
                </a:solidFill>
              </a:rPr>
              <a:t>peroxynitrite, ONOO </a:t>
            </a:r>
            <a:r>
              <a:rPr lang="cs-CZ" b="1" i="1" baseline="30000" smtClean="0">
                <a:solidFill>
                  <a:srgbClr val="FF0000"/>
                </a:solidFill>
              </a:rPr>
              <a:t>-</a:t>
            </a:r>
            <a:endParaRPr lang="cs-CZ" b="1" smtClean="0"/>
          </a:p>
          <a:p>
            <a:pPr algn="ctr">
              <a:buFontTx/>
              <a:buNone/>
            </a:pPr>
            <a:r>
              <a:rPr lang="cs-CZ" smtClean="0"/>
              <a:t>alkylperoxinitrite, ROONO</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381000"/>
            <a:ext cx="7772400" cy="914400"/>
          </a:xfrm>
        </p:spPr>
        <p:txBody>
          <a:bodyPr/>
          <a:lstStyle/>
          <a:p>
            <a:r>
              <a:rPr lang="cs-CZ" sz="3200" dirty="0" smtClean="0"/>
              <a:t>Mechanism of radical reactions</a:t>
            </a:r>
          </a:p>
        </p:txBody>
      </p:sp>
      <p:sp>
        <p:nvSpPr>
          <p:cNvPr id="7171" name="Rectangle 3"/>
          <p:cNvSpPr>
            <a:spLocks noGrp="1" noChangeArrowheads="1"/>
          </p:cNvSpPr>
          <p:nvPr>
            <p:ph type="body" idx="1"/>
          </p:nvPr>
        </p:nvSpPr>
        <p:spPr>
          <a:xfrm>
            <a:off x="685800" y="1371600"/>
            <a:ext cx="7924800" cy="4800600"/>
          </a:xfrm>
        </p:spPr>
        <p:txBody>
          <a:bodyPr>
            <a:normAutofit fontScale="92500"/>
          </a:bodyPr>
          <a:lstStyle/>
          <a:p>
            <a:pPr algn="ctr">
              <a:spcBef>
                <a:spcPts val="500"/>
              </a:spcBef>
              <a:spcAft>
                <a:spcPts val="500"/>
              </a:spcAft>
              <a:buFontTx/>
              <a:buNone/>
            </a:pPr>
            <a:r>
              <a:rPr lang="cs-CZ" dirty="0" smtClean="0"/>
              <a:t>Radicals are highly </a:t>
            </a:r>
            <a:r>
              <a:rPr lang="cs-CZ" dirty="0" smtClean="0">
                <a:solidFill>
                  <a:srgbClr val="FF0000"/>
                </a:solidFill>
              </a:rPr>
              <a:t>reactive</a:t>
            </a:r>
            <a:r>
              <a:rPr lang="cs-CZ" dirty="0" smtClean="0"/>
              <a:t> species</a:t>
            </a:r>
          </a:p>
          <a:p>
            <a:pPr algn="ctr">
              <a:buFontTx/>
              <a:buNone/>
            </a:pPr>
            <a:r>
              <a:rPr lang="cs-CZ" u="sng" dirty="0" smtClean="0"/>
              <a:t>Three distinc steps </a:t>
            </a:r>
          </a:p>
          <a:p>
            <a:pPr algn="ctr">
              <a:buFontTx/>
              <a:buNone/>
            </a:pPr>
            <a:endParaRPr lang="cs-CZ" u="sng" dirty="0" smtClean="0"/>
          </a:p>
          <a:p>
            <a:r>
              <a:rPr lang="cs-CZ" dirty="0" smtClean="0"/>
              <a:t>initiation (homolytic covalent bonds cleavage)</a:t>
            </a:r>
            <a:endParaRPr lang="en-US" dirty="0" smtClean="0"/>
          </a:p>
          <a:p>
            <a:pPr>
              <a:buNone/>
            </a:pPr>
            <a:r>
              <a:rPr lang="en-US" dirty="0" smtClean="0">
                <a:solidFill>
                  <a:srgbClr val="FF9900"/>
                </a:solidFill>
              </a:rPr>
              <a:t>                             formation of radicals</a:t>
            </a:r>
            <a:endParaRPr lang="cs-CZ" dirty="0" smtClean="0">
              <a:solidFill>
                <a:srgbClr val="FF9900"/>
              </a:solidFill>
            </a:endParaRPr>
          </a:p>
          <a:p>
            <a:r>
              <a:rPr lang="cs-CZ" dirty="0" smtClean="0"/>
              <a:t>propagation (chain propagation)</a:t>
            </a:r>
            <a:endParaRPr lang="en-US" dirty="0" smtClean="0"/>
          </a:p>
          <a:p>
            <a:pPr>
              <a:buNone/>
            </a:pPr>
            <a:r>
              <a:rPr lang="en-US" dirty="0" smtClean="0">
                <a:solidFill>
                  <a:srgbClr val="FF9900"/>
                </a:solidFill>
              </a:rPr>
              <a:t>       in this step required free radical is      regenerated repeatedly as a result of chain     reaction</a:t>
            </a:r>
            <a:endParaRPr lang="cs-CZ" dirty="0" smtClean="0">
              <a:solidFill>
                <a:srgbClr val="FF9900"/>
              </a:solidFill>
            </a:endParaRPr>
          </a:p>
          <a:p>
            <a:r>
              <a:rPr lang="cs-CZ" dirty="0" smtClean="0"/>
              <a:t>termination</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1916</TotalTime>
  <Words>1719</Words>
  <Application>Microsoft Office PowerPoint</Application>
  <PresentationFormat>On-screen Show (4:3)</PresentationFormat>
  <Paragraphs>246</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Metro</vt:lpstr>
      <vt:lpstr> Free  radical </vt:lpstr>
      <vt:lpstr>Structure of Atom</vt:lpstr>
      <vt:lpstr>Free radical - what it is? </vt:lpstr>
      <vt:lpstr>Formation of Free Radical</vt:lpstr>
      <vt:lpstr>Slide 5</vt:lpstr>
      <vt:lpstr>Slide 6</vt:lpstr>
      <vt:lpstr>ROS (reactive oxygen species)</vt:lpstr>
      <vt:lpstr>RNS (reactive nitrogen species)</vt:lpstr>
      <vt:lpstr>Mechanism of radical reactions</vt:lpstr>
      <vt:lpstr>Slide 10</vt:lpstr>
      <vt:lpstr>Free radicals damage</vt:lpstr>
      <vt:lpstr>Free radical and diseases</vt:lpstr>
      <vt:lpstr>Slide 13</vt:lpstr>
      <vt:lpstr>  Need  of antioxidant</vt:lpstr>
      <vt:lpstr>Antioxidant</vt:lpstr>
      <vt:lpstr>CLASSIFICATION</vt:lpstr>
      <vt:lpstr>Slide 17</vt:lpstr>
      <vt:lpstr>sources of Natural antioxidant</vt:lpstr>
      <vt:lpstr>Mechanism of action of antioxidants </vt:lpstr>
      <vt:lpstr>Three major levels of antioxidant defense in the cell</vt:lpstr>
      <vt:lpstr>Levels of antioxidant defense in the cell</vt:lpstr>
      <vt:lpstr>       Function </vt:lpstr>
      <vt:lpstr>Antioxidant defense system </vt:lpstr>
      <vt:lpstr>Antioxidants in Human health </vt:lpstr>
      <vt:lpstr> </vt:lpstr>
      <vt:lpstr>………….Natural extracts with antioxidant properties</vt:lpstr>
      <vt:lpstr>Antioxidants in Poultry health</vt:lpstr>
      <vt:lpstr> </vt:lpstr>
      <vt:lpstr>……Antioxidants in Poultry health</vt:lpstr>
      <vt:lpstr>……..Antioxidants in Animal health</vt:lpstr>
      <vt:lpstr>Applications of some antioxidant in poultry production </vt:lpstr>
      <vt:lpstr>continue--</vt:lpstr>
      <vt:lpstr>continue--</vt:lpstr>
      <vt:lpstr>Slide 34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Phenolic extracts and its antioxidant properties from leaves of Bitter Melon (Mormordica charantia</dc:title>
  <dc:creator>dr.divyasharma</dc:creator>
  <cp:lastModifiedBy>Dr. Divya Sharma</cp:lastModifiedBy>
  <cp:revision>225</cp:revision>
  <dcterms:created xsi:type="dcterms:W3CDTF">2012-12-18T05:35:40Z</dcterms:created>
  <dcterms:modified xsi:type="dcterms:W3CDTF">2013-11-11T09:57:40Z</dcterms:modified>
</cp:coreProperties>
</file>