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96402-E316-447D-950F-55A0E4F3BF3A}" type="datetimeFigureOut">
              <a:rPr lang="en-US" smtClean="0"/>
              <a:t>6/11/2015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1AC7F-21CF-42D4-B015-54911280F43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1B7-18EC-4F8A-9C9F-E500689D7CA0}" type="datetimeFigureOut">
              <a:rPr lang="en-US" smtClean="0"/>
              <a:pPr/>
              <a:t>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376A-1196-4A18-8B55-B32C6BD47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1B7-18EC-4F8A-9C9F-E500689D7CA0}" type="datetimeFigureOut">
              <a:rPr lang="en-US" smtClean="0"/>
              <a:pPr/>
              <a:t>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376A-1196-4A18-8B55-B32C6BD47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1B7-18EC-4F8A-9C9F-E500689D7CA0}" type="datetimeFigureOut">
              <a:rPr lang="en-US" smtClean="0"/>
              <a:pPr/>
              <a:t>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376A-1196-4A18-8B55-B32C6BD47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1B7-18EC-4F8A-9C9F-E500689D7CA0}" type="datetimeFigureOut">
              <a:rPr lang="en-US" smtClean="0"/>
              <a:pPr/>
              <a:t>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376A-1196-4A18-8B55-B32C6BD47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1B7-18EC-4F8A-9C9F-E500689D7CA0}" type="datetimeFigureOut">
              <a:rPr lang="en-US" smtClean="0"/>
              <a:pPr/>
              <a:t>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376A-1196-4A18-8B55-B32C6BD47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1B7-18EC-4F8A-9C9F-E500689D7CA0}" type="datetimeFigureOut">
              <a:rPr lang="en-US" smtClean="0"/>
              <a:pPr/>
              <a:t>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376A-1196-4A18-8B55-B32C6BD47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1B7-18EC-4F8A-9C9F-E500689D7CA0}" type="datetimeFigureOut">
              <a:rPr lang="en-US" smtClean="0"/>
              <a:pPr/>
              <a:t>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376A-1196-4A18-8B55-B32C6BD47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1B7-18EC-4F8A-9C9F-E500689D7CA0}" type="datetimeFigureOut">
              <a:rPr lang="en-US" smtClean="0"/>
              <a:pPr/>
              <a:t>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376A-1196-4A18-8B55-B32C6BD47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1B7-18EC-4F8A-9C9F-E500689D7CA0}" type="datetimeFigureOut">
              <a:rPr lang="en-US" smtClean="0"/>
              <a:pPr/>
              <a:t>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376A-1196-4A18-8B55-B32C6BD47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1B7-18EC-4F8A-9C9F-E500689D7CA0}" type="datetimeFigureOut">
              <a:rPr lang="en-US" smtClean="0"/>
              <a:pPr/>
              <a:t>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376A-1196-4A18-8B55-B32C6BD47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1B7-18EC-4F8A-9C9F-E500689D7CA0}" type="datetimeFigureOut">
              <a:rPr lang="en-US" smtClean="0"/>
              <a:pPr/>
              <a:t>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376A-1196-4A18-8B55-B32C6BD47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B41B7-18EC-4F8A-9C9F-E500689D7CA0}" type="datetimeFigureOut">
              <a:rPr lang="en-US" smtClean="0"/>
              <a:pPr/>
              <a:t>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4376A-1196-4A18-8B55-B32C6BD47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Diffusion and osmosis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CHAPTER 2/ O’LEVEL BIOLOGY 5090 / GCE.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Diffusion in various substances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Diffusion is very fast in gasses</a:t>
            </a:r>
          </a:p>
          <a:p>
            <a:r>
              <a:rPr lang="en-GB" dirty="0" smtClean="0"/>
              <a:t>Diffusion is slow in liquids</a:t>
            </a:r>
          </a:p>
          <a:p>
            <a:r>
              <a:rPr lang="en-GB" dirty="0" smtClean="0"/>
              <a:t>Diffusion is impossible in solids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Diffusion in daily life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Air freshener sprays</a:t>
            </a:r>
          </a:p>
          <a:p>
            <a:r>
              <a:rPr lang="en-GB" dirty="0" smtClean="0"/>
              <a:t>Sugar dissolves uniformly in water</a:t>
            </a:r>
          </a:p>
          <a:p>
            <a:r>
              <a:rPr lang="en-GB" dirty="0" smtClean="0"/>
              <a:t>Ink dissolves in water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Diffusion and 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substances enters cells by diffusion</a:t>
            </a:r>
          </a:p>
          <a:p>
            <a:pPr lvl="1"/>
            <a:r>
              <a:rPr lang="en-GB" dirty="0" smtClean="0"/>
              <a:t>Carbon dioxide</a:t>
            </a:r>
          </a:p>
          <a:p>
            <a:pPr lvl="1"/>
            <a:r>
              <a:rPr lang="en-GB" dirty="0" smtClean="0"/>
              <a:t>Oxygen</a:t>
            </a:r>
          </a:p>
          <a:p>
            <a:pPr lvl="1"/>
            <a:r>
              <a:rPr lang="en-GB" dirty="0" smtClean="0"/>
              <a:t>water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Diffusion of water is not called diffusion (when water enters a cell)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29684" cy="785818"/>
          </a:xfrm>
        </p:spPr>
        <p:txBody>
          <a:bodyPr/>
          <a:lstStyle/>
          <a:p>
            <a:r>
              <a:rPr lang="en-GB" dirty="0" smtClean="0"/>
              <a:t>Osmosis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472518" cy="578647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Osmosis is diffusion of water molecules across a cell membrane 		OR</a:t>
            </a:r>
          </a:p>
          <a:p>
            <a:pPr>
              <a:buNone/>
            </a:pPr>
            <a:r>
              <a:rPr lang="en-GB" dirty="0" smtClean="0"/>
              <a:t>	Osmosis is movement of water molecules from higher potential to lower potential across a cell membrane</a:t>
            </a:r>
          </a:p>
          <a:p>
            <a:r>
              <a:rPr lang="en-GB" dirty="0" smtClean="0"/>
              <a:t>Water could enter cell by osmosis</a:t>
            </a:r>
          </a:p>
          <a:p>
            <a:r>
              <a:rPr lang="en-GB" dirty="0" smtClean="0"/>
              <a:t>Water could leave cell by osmosis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(cell membrane allows freely only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Water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Carbon dioxide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Oxygen)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47774"/>
            <a:ext cx="8358214" cy="5467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28572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Why water moves from A to B?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85723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Why not glucose move from B to A?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14876" y="142852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Which solution have high water potential?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642918"/>
            <a:ext cx="421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Which solution have low water potential?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 potential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Water potential is amount of water present</a:t>
            </a:r>
          </a:p>
          <a:p>
            <a:r>
              <a:rPr lang="en-GB" dirty="0" smtClean="0"/>
              <a:t>Water potential is always consider </a:t>
            </a:r>
            <a:r>
              <a:rPr lang="en-GB" dirty="0" smtClean="0">
                <a:solidFill>
                  <a:srgbClr val="FF0000"/>
                </a:solidFill>
              </a:rPr>
              <a:t>relative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186766" cy="6429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Solution comparisons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14192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4429132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5% glucose 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571612"/>
            <a:ext cx="14097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1571612"/>
            <a:ext cx="143827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714744" y="435769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10%</a:t>
            </a:r>
          </a:p>
          <a:p>
            <a:r>
              <a:rPr lang="en-GB" dirty="0" smtClean="0"/>
              <a:t>glucose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429520" y="4357694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15% </a:t>
            </a:r>
            <a:r>
              <a:rPr lang="en-GB" dirty="0" err="1" smtClean="0"/>
              <a:t>glusose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5214950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More water than B</a:t>
            </a:r>
          </a:p>
          <a:p>
            <a:r>
              <a:rPr lang="en-GB" dirty="0" smtClean="0"/>
              <a:t>HYPOTONIC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714744" y="5286388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 water than A </a:t>
            </a:r>
          </a:p>
          <a:p>
            <a:r>
              <a:rPr lang="en-GB" dirty="0" smtClean="0"/>
              <a:t>HYPERTONIC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358082" y="528638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Less water than B</a:t>
            </a:r>
          </a:p>
          <a:p>
            <a:r>
              <a:rPr lang="en-GB" dirty="0" smtClean="0"/>
              <a:t>HYPERTONIC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642918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is HYOTONIC as compared to B OR B is HYPERTONIC as compared to A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85720" y="1071546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 is HYPERTONIC as compared to B OR B is HYPOTONIC as compared to C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429256" y="2143116"/>
            <a:ext cx="10715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ALL THESE ARE RELATIVE TERMS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Osmosis and living 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the water is absorbed by cells via osmosis</a:t>
            </a:r>
          </a:p>
          <a:p>
            <a:r>
              <a:rPr lang="en-GB" dirty="0" smtClean="0"/>
              <a:t>Cells can loose water by osmosis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plant cell in solution of high water potential (HYPOTONIC)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Water potential outside cell is high</a:t>
            </a:r>
          </a:p>
          <a:p>
            <a:r>
              <a:rPr lang="en-GB" dirty="0" smtClean="0"/>
              <a:t>Water enters cells by osmosis (endosmosis)</a:t>
            </a:r>
          </a:p>
          <a:p>
            <a:r>
              <a:rPr lang="en-GB" dirty="0" smtClean="0"/>
              <a:t>Absorbed water is stored in </a:t>
            </a:r>
            <a:r>
              <a:rPr lang="en-GB" dirty="0" err="1" smtClean="0">
                <a:solidFill>
                  <a:srgbClr val="FF0000"/>
                </a:solidFill>
              </a:rPr>
              <a:t>vacoule</a:t>
            </a:r>
            <a:r>
              <a:rPr lang="en-GB" dirty="0" smtClean="0"/>
              <a:t> (store house of a cell).</a:t>
            </a:r>
          </a:p>
          <a:p>
            <a:r>
              <a:rPr lang="en-GB" dirty="0" smtClean="0"/>
              <a:t>Cell size increase, it exert a force on cell wall, this force creates a pressure called </a:t>
            </a:r>
            <a:r>
              <a:rPr lang="en-GB" dirty="0" smtClean="0">
                <a:solidFill>
                  <a:srgbClr val="FF0000"/>
                </a:solidFill>
              </a:rPr>
              <a:t>TURGOR PRESSURE</a:t>
            </a:r>
          </a:p>
          <a:p>
            <a:r>
              <a:rPr lang="en-GB" dirty="0" smtClean="0"/>
              <a:t>Such cell is called </a:t>
            </a:r>
            <a:r>
              <a:rPr lang="en-GB" dirty="0" smtClean="0">
                <a:solidFill>
                  <a:srgbClr val="FF0000"/>
                </a:solidFill>
              </a:rPr>
              <a:t>TURGID CELL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44672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286256"/>
            <a:ext cx="47053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4179091" y="2107397"/>
            <a:ext cx="2214578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0" y="285728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Normal cell, placed in solution with high water potential.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572264" y="371475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Water enters cell by osmosis,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57224" y="464344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TURGIDITY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786" y="535782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TURGOR PRESSURE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2. Diffusion and osmosis</a:t>
            </a:r>
          </a:p>
          <a:p>
            <a:r>
              <a:rPr lang="en-GB" b="1" dirty="0"/>
              <a:t>Content</a:t>
            </a:r>
          </a:p>
          <a:p>
            <a:r>
              <a:rPr lang="en-GB" dirty="0"/>
              <a:t>2.1 Diffusion</a:t>
            </a:r>
          </a:p>
          <a:p>
            <a:r>
              <a:rPr lang="en-GB" dirty="0"/>
              <a:t>2.2 Osmosis</a:t>
            </a:r>
          </a:p>
          <a:p>
            <a:r>
              <a:rPr lang="en-GB" dirty="0"/>
              <a:t>2.3 Active </a:t>
            </a:r>
            <a:r>
              <a:rPr lang="en-GB" dirty="0" smtClean="0"/>
              <a:t>transport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Animal cell in solution of high water potential (HYPOTONIC)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Water enters the cell by osmosis</a:t>
            </a:r>
          </a:p>
          <a:p>
            <a:r>
              <a:rPr lang="en-GB" dirty="0" smtClean="0"/>
              <a:t>Water is stored in </a:t>
            </a:r>
            <a:r>
              <a:rPr lang="en-GB" dirty="0" err="1" smtClean="0"/>
              <a:t>vacoule</a:t>
            </a:r>
            <a:endParaRPr lang="en-GB" dirty="0" smtClean="0"/>
          </a:p>
          <a:p>
            <a:r>
              <a:rPr lang="en-GB" dirty="0" smtClean="0"/>
              <a:t>Cell size increases </a:t>
            </a:r>
          </a:p>
          <a:p>
            <a:r>
              <a:rPr lang="en-GB" dirty="0" smtClean="0"/>
              <a:t>Finally cell bursts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2447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285860"/>
            <a:ext cx="41910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3500438"/>
            <a:ext cx="34099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143240" y="428604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Animal cell placed in water with high water potential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14876" y="1643050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Cell absorb water and increase size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492919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Cell burst opens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Plant cell placed in solution of low water potential (HYPERTONIC)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Plant cell will loose water by osmosis</a:t>
            </a:r>
          </a:p>
          <a:p>
            <a:r>
              <a:rPr lang="en-GB" dirty="0" smtClean="0"/>
              <a:t>The cell size will reduces</a:t>
            </a:r>
          </a:p>
          <a:p>
            <a:r>
              <a:rPr lang="en-GB" dirty="0" smtClean="0"/>
              <a:t>Called </a:t>
            </a:r>
            <a:r>
              <a:rPr lang="en-GB" dirty="0" err="1" smtClean="0"/>
              <a:t>plasmolysis</a:t>
            </a:r>
            <a:r>
              <a:rPr lang="en-GB" dirty="0" smtClean="0"/>
              <a:t> (shrinkage)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Animal cell </a:t>
            </a:r>
            <a:r>
              <a:rPr lang="en-GB" dirty="0" smtClean="0"/>
              <a:t>placed in solution of low water potential (HYPERTONIC)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animal cell is placed in hypertonic solution, it losses water by osmosis</a:t>
            </a:r>
          </a:p>
          <a:p>
            <a:r>
              <a:rPr lang="en-GB" dirty="0" smtClean="0"/>
              <a:t>Cell size reduces and phenomenon is called </a:t>
            </a:r>
            <a:r>
              <a:rPr lang="en-GB" dirty="0" err="1" smtClean="0">
                <a:solidFill>
                  <a:srgbClr val="FF0000"/>
                </a:solidFill>
              </a:rPr>
              <a:t>Crenation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Importance of </a:t>
            </a:r>
            <a:r>
              <a:rPr lang="en-GB" dirty="0" err="1" smtClean="0"/>
              <a:t>turgor</a:t>
            </a:r>
            <a:r>
              <a:rPr lang="en-GB" dirty="0" smtClean="0"/>
              <a:t> pressure in plants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Tender (non woody) plants are erect because of </a:t>
            </a:r>
            <a:r>
              <a:rPr lang="en-GB" dirty="0" err="1" smtClean="0"/>
              <a:t>turgor</a:t>
            </a:r>
            <a:r>
              <a:rPr lang="en-GB" dirty="0" smtClean="0"/>
              <a:t> pressure</a:t>
            </a:r>
          </a:p>
          <a:p>
            <a:r>
              <a:rPr lang="en-GB" dirty="0" smtClean="0"/>
              <a:t>Leaf movements </a:t>
            </a:r>
            <a:endParaRPr lang="en-GB" dirty="0" smtClean="0"/>
          </a:p>
          <a:p>
            <a:r>
              <a:rPr lang="en-GB" dirty="0" smtClean="0"/>
              <a:t>Touch me not plant movement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Passive transport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Transport along concentration gradient (higher to lower)</a:t>
            </a:r>
          </a:p>
          <a:p>
            <a:r>
              <a:rPr lang="en-GB" dirty="0" smtClean="0"/>
              <a:t> osmosis</a:t>
            </a:r>
          </a:p>
          <a:p>
            <a:r>
              <a:rPr lang="en-GB" dirty="0" smtClean="0"/>
              <a:t>diffusion</a:t>
            </a:r>
            <a:endParaRPr lang="en-GB" dirty="0"/>
          </a:p>
        </p:txBody>
      </p:sp>
      <p:sp>
        <p:nvSpPr>
          <p:cNvPr id="4" name="Up Arrow 3"/>
          <p:cNvSpPr/>
          <p:nvPr/>
        </p:nvSpPr>
        <p:spPr>
          <a:xfrm>
            <a:off x="3000364" y="3357562"/>
            <a:ext cx="1428760" cy="30003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Up Arrow 4"/>
          <p:cNvSpPr/>
          <p:nvPr/>
        </p:nvSpPr>
        <p:spPr>
          <a:xfrm>
            <a:off x="7715272" y="5286388"/>
            <a:ext cx="1143008" cy="10715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14744" y="3214686"/>
            <a:ext cx="4643470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transport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Movement of substances against concentration gradient.</a:t>
            </a:r>
          </a:p>
          <a:p>
            <a:r>
              <a:rPr lang="en-GB" dirty="0" smtClean="0"/>
              <a:t>Minerals, foods (glucose, amino acids, fatty acids) are absorbed by active transport.</a:t>
            </a:r>
          </a:p>
          <a:p>
            <a:r>
              <a:rPr lang="en-GB" dirty="0" smtClean="0"/>
              <a:t>Cell membrane have some pumps to absorb these substances against concentration gradient.</a:t>
            </a:r>
          </a:p>
          <a:p>
            <a:r>
              <a:rPr lang="en-GB" dirty="0" smtClean="0"/>
              <a:t>Such pumps uses a lot of energy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0"/>
            <a:ext cx="8543956" cy="68580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5" name="Up Arrow 4"/>
          <p:cNvSpPr/>
          <p:nvPr/>
        </p:nvSpPr>
        <p:spPr>
          <a:xfrm>
            <a:off x="7143768" y="214290"/>
            <a:ext cx="1071570" cy="21431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Up Arrow 5"/>
          <p:cNvSpPr/>
          <p:nvPr/>
        </p:nvSpPr>
        <p:spPr>
          <a:xfrm>
            <a:off x="4857752" y="1285860"/>
            <a:ext cx="1143008" cy="12144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429256" y="214290"/>
            <a:ext cx="192882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4143375" cy="3490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143504" y="3071810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Internal concentration is high </a:t>
            </a:r>
          </a:p>
          <a:p>
            <a:r>
              <a:rPr lang="en-GB" dirty="0" smtClean="0"/>
              <a:t>Till cell absorb it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Surface area </a:t>
            </a:r>
            <a:r>
              <a:rPr lang="en-GB" smtClean="0"/>
              <a:t>to volume 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b="1" dirty="0" smtClean="0"/>
              <a:t>Learning outcomes</a:t>
            </a:r>
          </a:p>
          <a:p>
            <a:r>
              <a:rPr lang="en-GB" sz="5600" i="1" dirty="0" smtClean="0"/>
              <a:t>Candidates should be able to:</a:t>
            </a:r>
          </a:p>
          <a:p>
            <a:r>
              <a:rPr lang="en-GB" sz="5600" i="1" dirty="0" smtClean="0"/>
              <a:t>(a) define diffusion as the movement of molecules from a region of their higher concentration to a region of</a:t>
            </a:r>
          </a:p>
          <a:p>
            <a:r>
              <a:rPr lang="en-GB" sz="5600" dirty="0" smtClean="0"/>
              <a:t>their lower concentration, down a concentration gradient;</a:t>
            </a:r>
          </a:p>
          <a:p>
            <a:r>
              <a:rPr lang="en-GB" sz="5600" i="1" dirty="0" smtClean="0"/>
              <a:t>(b) define osmosis as the passage of water molecules from a region of their higher concentration to a</a:t>
            </a:r>
          </a:p>
          <a:p>
            <a:r>
              <a:rPr lang="en-GB" sz="5600" dirty="0" smtClean="0"/>
              <a:t>region of their lower concentration, through a partially permeable membrane;</a:t>
            </a:r>
          </a:p>
          <a:p>
            <a:r>
              <a:rPr lang="en-GB" sz="5600" i="1" dirty="0" smtClean="0"/>
              <a:t>(c) </a:t>
            </a:r>
            <a:r>
              <a:rPr lang="en-GB" sz="5600" i="1" dirty="0" smtClean="0">
                <a:solidFill>
                  <a:srgbClr val="FF0000"/>
                </a:solidFill>
              </a:rPr>
              <a:t>describe the importance of a water potential gradient in the uptake of water by plants and the effects of</a:t>
            </a:r>
          </a:p>
          <a:p>
            <a:r>
              <a:rPr lang="en-GB" sz="5600" dirty="0" smtClean="0">
                <a:solidFill>
                  <a:srgbClr val="FF0000"/>
                </a:solidFill>
              </a:rPr>
              <a:t>osmosis on plant and animal tissues</a:t>
            </a:r>
            <a:r>
              <a:rPr lang="en-GB" sz="5600" dirty="0" smtClean="0"/>
              <a:t>;</a:t>
            </a:r>
          </a:p>
          <a:p>
            <a:r>
              <a:rPr lang="en-GB" sz="5600" i="1" dirty="0" smtClean="0"/>
              <a:t>(d) define active transport as the movement of ions into or out of a cell through the cell membrane, from</a:t>
            </a:r>
          </a:p>
          <a:p>
            <a:r>
              <a:rPr lang="en-GB" sz="5600" dirty="0" smtClean="0"/>
              <a:t>a region of their lower concentration to a region of their higher concentration against a concentration</a:t>
            </a:r>
          </a:p>
          <a:p>
            <a:r>
              <a:rPr lang="en-GB" sz="5600" dirty="0" smtClean="0"/>
              <a:t>gradient, using energy released during respiration.</a:t>
            </a:r>
          </a:p>
          <a:p>
            <a:r>
              <a:rPr lang="en-GB" sz="5600" i="1" dirty="0" smtClean="0"/>
              <a:t>(e) discuss the importance of active transport as an energy-consuming process by which substances are</a:t>
            </a:r>
          </a:p>
          <a:p>
            <a:r>
              <a:rPr lang="en-GB" sz="5600" dirty="0" smtClean="0"/>
              <a:t>transported against a concentration gradient, as in ion uptake by root hairs and glucose uptake by cells in</a:t>
            </a:r>
          </a:p>
          <a:p>
            <a:r>
              <a:rPr lang="en-GB" sz="5600" dirty="0" smtClean="0"/>
              <a:t>the </a:t>
            </a:r>
            <a:r>
              <a:rPr lang="en-GB" sz="5600" dirty="0" err="1" smtClean="0"/>
              <a:t>villi</a:t>
            </a:r>
            <a:r>
              <a:rPr lang="en-GB" sz="5600" dirty="0" smtClean="0"/>
              <a:t>.</a:t>
            </a:r>
          </a:p>
          <a:p>
            <a:endParaRPr lang="en-GB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net movements of particles (atoms, ions or molecules) from a region of higher potential  to a region of lower potential.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Potential refers to concentration of substances at one particular location</a:t>
            </a:r>
          </a:p>
          <a:p>
            <a:endParaRPr lang="en-GB" dirty="0" smtClean="0"/>
          </a:p>
          <a:p>
            <a:r>
              <a:rPr lang="en-GB" dirty="0" smtClean="0"/>
              <a:t>E.g. We sprinkle an aerosol spray in a room at one corner (say at point A), and take another reference point called </a:t>
            </a:r>
            <a:r>
              <a:rPr lang="en-GB" dirty="0" smtClean="0"/>
              <a:t>B, than the concentration at each point is called potential at that point.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>
            <a:off x="857224" y="857232"/>
            <a:ext cx="1071570" cy="43577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Up Arrow 2"/>
          <p:cNvSpPr/>
          <p:nvPr/>
        </p:nvSpPr>
        <p:spPr>
          <a:xfrm>
            <a:off x="5143504" y="3714752"/>
            <a:ext cx="1285884" cy="13573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42910" y="557214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Point A</a:t>
            </a:r>
          </a:p>
          <a:p>
            <a:r>
              <a:rPr lang="en-GB" dirty="0" smtClean="0"/>
              <a:t>100 molecules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57818" y="557214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Point B</a:t>
            </a:r>
          </a:p>
          <a:p>
            <a:r>
              <a:rPr lang="en-GB" dirty="0" smtClean="0"/>
              <a:t>1 molecule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500166" y="714356"/>
            <a:ext cx="4429156" cy="2928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14480" y="1785926"/>
            <a:ext cx="1285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Net movement of molecules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500298" y="785794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Concentration gradient</a:t>
            </a:r>
            <a:endParaRPr lang="en-GB" dirty="0"/>
          </a:p>
        </p:txBody>
      </p:sp>
      <p:sp>
        <p:nvSpPr>
          <p:cNvPr id="19" name="Left-Right Arrow 18"/>
          <p:cNvSpPr/>
          <p:nvPr/>
        </p:nvSpPr>
        <p:spPr>
          <a:xfrm>
            <a:off x="4857752" y="1714488"/>
            <a:ext cx="1857388" cy="64294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00892" y="1928802"/>
            <a:ext cx="10715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top to bottom</a:t>
            </a:r>
          </a:p>
          <a:p>
            <a:r>
              <a:rPr lang="en-GB" dirty="0" smtClean="0"/>
              <a:t>Along concentration gradient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571868" y="1714488"/>
            <a:ext cx="1214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low to top is against concentration gradient.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14" grpId="0"/>
      <p:bldP spid="18" grpId="0"/>
      <p:bldP spid="19" grpId="0" animBg="1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Kinetic molecular theory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do the particle move </a:t>
            </a:r>
          </a:p>
          <a:p>
            <a:r>
              <a:rPr lang="en-GB" dirty="0" smtClean="0"/>
              <a:t>All molecules posses kinetic energy, they vibrate and collide with each other which produces random motion.</a:t>
            </a:r>
          </a:p>
          <a:p>
            <a:r>
              <a:rPr lang="en-GB" dirty="0" smtClean="0"/>
              <a:t>At point A, more molecules are present so more collision and more chances of motion. So particles have a higher chance to move from A to B.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786478" cy="7032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Extent of diffusion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543956" cy="6000792"/>
          </a:xfrm>
        </p:spPr>
        <p:txBody>
          <a:bodyPr/>
          <a:lstStyle/>
          <a:p>
            <a:r>
              <a:rPr lang="en-GB" dirty="0" smtClean="0"/>
              <a:t>Diffusion is continuous till the potential difference is lost between point A and B.</a:t>
            </a:r>
          </a:p>
          <a:p>
            <a:pPr lvl="8">
              <a:buNone/>
            </a:pPr>
            <a:r>
              <a:rPr lang="en-GB" dirty="0" smtClean="0"/>
              <a:t>																																																														</a:t>
            </a:r>
            <a:endParaRPr lang="en-GB" dirty="0"/>
          </a:p>
        </p:txBody>
      </p:sp>
      <p:sp>
        <p:nvSpPr>
          <p:cNvPr id="4" name="Up Arrow 3"/>
          <p:cNvSpPr/>
          <p:nvPr/>
        </p:nvSpPr>
        <p:spPr>
          <a:xfrm>
            <a:off x="1285852" y="1785926"/>
            <a:ext cx="1357322" cy="3571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Up Arrow 4"/>
          <p:cNvSpPr/>
          <p:nvPr/>
        </p:nvSpPr>
        <p:spPr>
          <a:xfrm>
            <a:off x="5143504" y="1857364"/>
            <a:ext cx="1785950" cy="35004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Left-Right Arrow 5"/>
          <p:cNvSpPr/>
          <p:nvPr/>
        </p:nvSpPr>
        <p:spPr>
          <a:xfrm>
            <a:off x="2000232" y="1785926"/>
            <a:ext cx="4000528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357290" y="56435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Point A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557214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Point B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857488" y="2214554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Slope is zero</a:t>
            </a:r>
          </a:p>
          <a:p>
            <a:r>
              <a:rPr lang="en-GB" dirty="0" smtClean="0"/>
              <a:t>So no diffusion happens here at this point.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 at equal potential what happens to kinetic energy?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5114948"/>
          </a:xfrm>
        </p:spPr>
        <p:txBody>
          <a:bodyPr>
            <a:normAutofit/>
          </a:bodyPr>
          <a:lstStyle/>
          <a:p>
            <a:r>
              <a:rPr lang="en-GB" dirty="0" smtClean="0"/>
              <a:t>At equal concentration of point A and B, there is no diffusion. Although the molecules move from A to B and vice versa.</a:t>
            </a:r>
          </a:p>
          <a:p>
            <a:r>
              <a:rPr lang="en-GB" dirty="0" smtClean="0"/>
              <a:t>Say e.g. 100 molecules move from A to B in 1 sec</a:t>
            </a:r>
          </a:p>
          <a:p>
            <a:r>
              <a:rPr lang="en-GB" dirty="0" smtClean="0"/>
              <a:t>100 molecules move from B to A in 1 sec. Net loss of molecules from A is zero and net gain is also zero, so no diffusion occurs, as diffusion considers only net movement. 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990</Words>
  <Application>Microsoft Office PowerPoint</Application>
  <PresentationFormat>On-screen Show (4:3)</PresentationFormat>
  <Paragraphs>141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Diffusion and osmosis</vt:lpstr>
      <vt:lpstr>Slide 2</vt:lpstr>
      <vt:lpstr>Slide 3</vt:lpstr>
      <vt:lpstr>DIFFUSION</vt:lpstr>
      <vt:lpstr>Potential </vt:lpstr>
      <vt:lpstr>Slide 6</vt:lpstr>
      <vt:lpstr>Kinetic molecular theory </vt:lpstr>
      <vt:lpstr>Extent of diffusion </vt:lpstr>
      <vt:lpstr>So at equal potential what happens to kinetic energy?</vt:lpstr>
      <vt:lpstr>Diffusion in various substances</vt:lpstr>
      <vt:lpstr>Diffusion in daily life</vt:lpstr>
      <vt:lpstr>Diffusion and cells</vt:lpstr>
      <vt:lpstr>Osmosis </vt:lpstr>
      <vt:lpstr>Slide 14</vt:lpstr>
      <vt:lpstr>Water potential </vt:lpstr>
      <vt:lpstr>Solution comparisons</vt:lpstr>
      <vt:lpstr>Osmosis and living cells</vt:lpstr>
      <vt:lpstr>A plant cell in solution of high water potential (HYPOTONIC)</vt:lpstr>
      <vt:lpstr>Slide 19</vt:lpstr>
      <vt:lpstr>Animal cell in solution of high water potential (HYPOTONIC)</vt:lpstr>
      <vt:lpstr>Slide 21</vt:lpstr>
      <vt:lpstr>Plant cell placed in solution of low water potential (HYPERTONIC)</vt:lpstr>
      <vt:lpstr>Animal cell placed in solution of low water potential (HYPERTONIC)</vt:lpstr>
      <vt:lpstr>Importance of turgor pressure in plants</vt:lpstr>
      <vt:lpstr>Passive transport </vt:lpstr>
      <vt:lpstr>Active transport</vt:lpstr>
      <vt:lpstr>  </vt:lpstr>
      <vt:lpstr>Surface area to volume 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Imran Fzal</dc:creator>
  <cp:lastModifiedBy>Imran Fzal</cp:lastModifiedBy>
  <cp:revision>44</cp:revision>
  <dcterms:created xsi:type="dcterms:W3CDTF">2015-06-11T15:15:14Z</dcterms:created>
  <dcterms:modified xsi:type="dcterms:W3CDTF">2015-06-11T18:07:08Z</dcterms:modified>
</cp:coreProperties>
</file>